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1" r:id="rId4"/>
    <p:sldMasterId id="214748369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Work Sans ExtraLight"/>
      <p:regular r:id="rId22"/>
      <p:bold r:id="rId23"/>
      <p:italic r:id="rId24"/>
      <p:boldItalic r:id="rId25"/>
    </p:embeddedFont>
    <p:embeddedFont>
      <p:font typeface="Work Sans Medium"/>
      <p:regular r:id="rId26"/>
      <p:bold r:id="rId27"/>
      <p:italic r:id="rId28"/>
      <p:boldItalic r:id="rId29"/>
    </p:embeddedFont>
    <p:embeddedFont>
      <p:font typeface="Work Sans ExtraBold"/>
      <p:bold r:id="rId30"/>
      <p:boldItalic r:id="rId31"/>
    </p:embeddedFont>
    <p:embeddedFont>
      <p:font typeface="Work Sans"/>
      <p:regular r:id="rId32"/>
      <p:bold r:id="rId33"/>
      <p:italic r:id="rId34"/>
      <p:boldItalic r:id="rId35"/>
    </p:embeddedFont>
    <p:embeddedFont>
      <p:font typeface="Work Sans Light"/>
      <p:regular r:id="rId36"/>
      <p:bold r:id="rId37"/>
      <p:italic r:id="rId38"/>
      <p:boldItalic r:id="rId39"/>
    </p:embeddedFont>
    <p:embeddedFont>
      <p:font typeface="Work Sans SemiBold"/>
      <p:regular r:id="rId40"/>
      <p:bold r:id="rId41"/>
      <p:italic r:id="rId42"/>
      <p:boldItalic r:id="rId43"/>
    </p:embeddedFont>
    <p:embeddedFont>
      <p:font typeface="Helvetica Neue"/>
      <p:regular r:id="rId44"/>
      <p:bold r:id="rId45"/>
      <p:italic r:id="rId46"/>
      <p:boldItalic r:id="rId47"/>
    </p:embeddedFont>
    <p:embeddedFont>
      <p:font typeface="Nunito Sans SemiBold"/>
      <p:regular r:id="rId48"/>
      <p:bold r:id="rId49"/>
      <p:italic r:id="rId50"/>
      <p:boldItalic r:id="rId51"/>
    </p:embeddedFont>
    <p:embeddedFont>
      <p:font typeface="Nunito Sans ExtraBold"/>
      <p:bold r:id="rId52"/>
      <p:boldItalic r:id="rId53"/>
    </p:embeddedFont>
    <p:embeddedFont>
      <p:font typeface="Nunito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WorkSansSemiBold-regular.fntdata"/><Relationship Id="rId42" Type="http://schemas.openxmlformats.org/officeDocument/2006/relationships/font" Target="fonts/WorkSansSemiBold-italic.fntdata"/><Relationship Id="rId41" Type="http://schemas.openxmlformats.org/officeDocument/2006/relationships/font" Target="fonts/WorkSansSemiBold-bold.fntdata"/><Relationship Id="rId44" Type="http://schemas.openxmlformats.org/officeDocument/2006/relationships/font" Target="fonts/HelveticaNeue-regular.fntdata"/><Relationship Id="rId43" Type="http://schemas.openxmlformats.org/officeDocument/2006/relationships/font" Target="fonts/WorkSansSemiBold-boldItalic.fntdata"/><Relationship Id="rId46" Type="http://schemas.openxmlformats.org/officeDocument/2006/relationships/font" Target="fonts/HelveticaNeue-italic.fntdata"/><Relationship Id="rId45" Type="http://schemas.openxmlformats.org/officeDocument/2006/relationships/font" Target="fonts/HelveticaNeue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NunitoSansSemiBold-regular.fntdata"/><Relationship Id="rId47" Type="http://schemas.openxmlformats.org/officeDocument/2006/relationships/font" Target="fonts/HelveticaNeue-boldItalic.fntdata"/><Relationship Id="rId49" Type="http://schemas.openxmlformats.org/officeDocument/2006/relationships/font" Target="fonts/NunitoSansSemiBo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WorkSansExtraBold-boldItalic.fntdata"/><Relationship Id="rId30" Type="http://schemas.openxmlformats.org/officeDocument/2006/relationships/font" Target="fonts/WorkSansExtraBold-bold.fntdata"/><Relationship Id="rId33" Type="http://schemas.openxmlformats.org/officeDocument/2006/relationships/font" Target="fonts/WorkSans-bold.fntdata"/><Relationship Id="rId32" Type="http://schemas.openxmlformats.org/officeDocument/2006/relationships/font" Target="fonts/WorkSans-regular.fntdata"/><Relationship Id="rId35" Type="http://schemas.openxmlformats.org/officeDocument/2006/relationships/font" Target="fonts/WorkSans-boldItalic.fntdata"/><Relationship Id="rId34" Type="http://schemas.openxmlformats.org/officeDocument/2006/relationships/font" Target="fonts/WorkSans-italic.fntdata"/><Relationship Id="rId37" Type="http://schemas.openxmlformats.org/officeDocument/2006/relationships/font" Target="fonts/WorkSansLight-bold.fntdata"/><Relationship Id="rId36" Type="http://schemas.openxmlformats.org/officeDocument/2006/relationships/font" Target="fonts/WorkSansLight-regular.fntdata"/><Relationship Id="rId39" Type="http://schemas.openxmlformats.org/officeDocument/2006/relationships/font" Target="fonts/WorkSansLight-boldItalic.fntdata"/><Relationship Id="rId38" Type="http://schemas.openxmlformats.org/officeDocument/2006/relationships/font" Target="fonts/WorkSansLight-italic.fntdata"/><Relationship Id="rId20" Type="http://schemas.openxmlformats.org/officeDocument/2006/relationships/slide" Target="slides/slide14.xml"/><Relationship Id="rId22" Type="http://schemas.openxmlformats.org/officeDocument/2006/relationships/font" Target="fonts/WorkSansExtraLight-regular.fntdata"/><Relationship Id="rId21" Type="http://schemas.openxmlformats.org/officeDocument/2006/relationships/slide" Target="slides/slide15.xml"/><Relationship Id="rId24" Type="http://schemas.openxmlformats.org/officeDocument/2006/relationships/font" Target="fonts/WorkSansExtraLight-italic.fntdata"/><Relationship Id="rId23" Type="http://schemas.openxmlformats.org/officeDocument/2006/relationships/font" Target="fonts/WorkSansExtraLight-bold.fntdata"/><Relationship Id="rId26" Type="http://schemas.openxmlformats.org/officeDocument/2006/relationships/font" Target="fonts/WorkSansMedium-regular.fntdata"/><Relationship Id="rId25" Type="http://schemas.openxmlformats.org/officeDocument/2006/relationships/font" Target="fonts/WorkSansExtraLight-boldItalic.fntdata"/><Relationship Id="rId28" Type="http://schemas.openxmlformats.org/officeDocument/2006/relationships/font" Target="fonts/WorkSansMedium-italic.fntdata"/><Relationship Id="rId27" Type="http://schemas.openxmlformats.org/officeDocument/2006/relationships/font" Target="fonts/WorkSansMedium-bold.fntdata"/><Relationship Id="rId29" Type="http://schemas.openxmlformats.org/officeDocument/2006/relationships/font" Target="fonts/WorkSansMedium-boldItalic.fntdata"/><Relationship Id="rId51" Type="http://schemas.openxmlformats.org/officeDocument/2006/relationships/font" Target="fonts/NunitoSansSemiBold-boldItalic.fntdata"/><Relationship Id="rId50" Type="http://schemas.openxmlformats.org/officeDocument/2006/relationships/font" Target="fonts/NunitoSansSemiBold-italic.fntdata"/><Relationship Id="rId53" Type="http://schemas.openxmlformats.org/officeDocument/2006/relationships/font" Target="fonts/NunitoSansExtraBold-boldItalic.fntdata"/><Relationship Id="rId52" Type="http://schemas.openxmlformats.org/officeDocument/2006/relationships/font" Target="fonts/NunitoSansExtraBold-bold.fntdata"/><Relationship Id="rId11" Type="http://schemas.openxmlformats.org/officeDocument/2006/relationships/slide" Target="slides/slide5.xml"/><Relationship Id="rId55" Type="http://schemas.openxmlformats.org/officeDocument/2006/relationships/font" Target="fonts/NunitoSans-bold.fntdata"/><Relationship Id="rId10" Type="http://schemas.openxmlformats.org/officeDocument/2006/relationships/slide" Target="slides/slide4.xml"/><Relationship Id="rId54" Type="http://schemas.openxmlformats.org/officeDocument/2006/relationships/font" Target="fonts/NunitoSans-regular.fntdata"/><Relationship Id="rId13" Type="http://schemas.openxmlformats.org/officeDocument/2006/relationships/slide" Target="slides/slide7.xml"/><Relationship Id="rId57" Type="http://schemas.openxmlformats.org/officeDocument/2006/relationships/font" Target="fonts/NunitoSans-boldItalic.fntdata"/><Relationship Id="rId12" Type="http://schemas.openxmlformats.org/officeDocument/2006/relationships/slide" Target="slides/slide6.xml"/><Relationship Id="rId56" Type="http://schemas.openxmlformats.org/officeDocument/2006/relationships/font" Target="fonts/Nunito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a586a1ce35_1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a586a1ce35_1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a586a1ce35_1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a586a1ce35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a586a1ce35_1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2a586a1ce35_1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a586a1ce35_1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a586a1ce35_1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a586a1ce35_1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2a586a1ce35_1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a586a1ce35_1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2a586a1ce35_1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586a1ce3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a586a1ce3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a586a1ce3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a586a1ce3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a586a1ce35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a586a1ce35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a7ec43c0e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a7ec43c0e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d9cf7642d28fcd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d9cf7642d28fcd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a586a1ce35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a586a1ce35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a586a1ce35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a586a1ce35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a586a1ce35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a586a1ce35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jpg"/><Relationship Id="rId3" Type="http://schemas.openxmlformats.org/officeDocument/2006/relationships/image" Target="../media/image2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25.jpg"/><Relationship Id="rId4" Type="http://schemas.openxmlformats.org/officeDocument/2006/relationships/image" Target="../media/image2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Cover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11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311700" y="2361300"/>
            <a:ext cx="8520600" cy="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2" type="title"/>
          </p:nvPr>
        </p:nvSpPr>
        <p:spPr>
          <a:xfrm>
            <a:off x="346234" y="3011075"/>
            <a:ext cx="8520600" cy="26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98700" y="63300"/>
            <a:ext cx="549200" cy="2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692350" y="4430025"/>
            <a:ext cx="2290800" cy="3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3" type="subTitle"/>
          </p:nvPr>
        </p:nvSpPr>
        <p:spPr>
          <a:xfrm>
            <a:off x="346225" y="4430025"/>
            <a:ext cx="2862600" cy="3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werful Message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6267450" y="123825"/>
            <a:ext cx="2743200" cy="489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1"/>
          <p:cNvSpPr txBox="1"/>
          <p:nvPr>
            <p:ph type="title"/>
          </p:nvPr>
        </p:nvSpPr>
        <p:spPr>
          <a:xfrm>
            <a:off x="6362850" y="2226200"/>
            <a:ext cx="24858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3" name="Google Shape;73;p11"/>
          <p:cNvSpPr/>
          <p:nvPr/>
        </p:nvSpPr>
        <p:spPr>
          <a:xfrm>
            <a:off x="6482400" y="3019325"/>
            <a:ext cx="356400" cy="45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6482400" y="3305175"/>
            <a:ext cx="2366100" cy="16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75" name="Google Shape;7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300" y="123825"/>
            <a:ext cx="6000749" cy="492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034" y="179191"/>
            <a:ext cx="549200" cy="2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sions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"/>
            <a:ext cx="9144000" cy="232886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2"/>
          <p:cNvSpPr txBox="1"/>
          <p:nvPr>
            <p:ph type="title"/>
          </p:nvPr>
        </p:nvSpPr>
        <p:spPr>
          <a:xfrm>
            <a:off x="235500" y="140225"/>
            <a:ext cx="8139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311700" y="907975"/>
            <a:ext cx="8520600" cy="12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Sans SemiBold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2" name="Google Shape;82;p12"/>
          <p:cNvSpPr/>
          <p:nvPr/>
        </p:nvSpPr>
        <p:spPr>
          <a:xfrm>
            <a:off x="370025" y="742791"/>
            <a:ext cx="451500" cy="5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2"/>
          <p:cNvSpPr txBox="1"/>
          <p:nvPr>
            <p:ph idx="2" type="subTitle"/>
          </p:nvPr>
        </p:nvSpPr>
        <p:spPr>
          <a:xfrm>
            <a:off x="676275" y="2710900"/>
            <a:ext cx="16572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4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3" type="body"/>
          </p:nvPr>
        </p:nvSpPr>
        <p:spPr>
          <a:xfrm>
            <a:off x="676275" y="3695650"/>
            <a:ext cx="8520600" cy="12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000"/>
              <a:buChar char="●"/>
              <a:defRPr sz="1000">
                <a:solidFill>
                  <a:srgbClr val="9E9E9E"/>
                </a:solidFill>
              </a:defRPr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000"/>
              <a:buChar char="○"/>
              <a:defRPr sz="1000">
                <a:solidFill>
                  <a:srgbClr val="9E9E9E"/>
                </a:solidFill>
              </a:defRPr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000"/>
              <a:buChar char="■"/>
              <a:defRPr sz="1000">
                <a:solidFill>
                  <a:srgbClr val="9E9E9E"/>
                </a:solidFill>
              </a:defRPr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000"/>
              <a:buChar char="●"/>
              <a:defRPr sz="1000">
                <a:solidFill>
                  <a:srgbClr val="9E9E9E"/>
                </a:solidFill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Sans SemiBold"/>
              <a:buChar char="○"/>
              <a:defRPr sz="1000">
                <a:solidFill>
                  <a:srgbClr val="9E9E9E"/>
                </a:solidFill>
              </a:defRPr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000"/>
              <a:buChar char="■"/>
              <a:defRPr sz="1000">
                <a:solidFill>
                  <a:srgbClr val="9E9E9E"/>
                </a:solidFill>
              </a:defRPr>
            </a:lvl6pPr>
            <a:lvl7pPr indent="-292100" lvl="6" marL="32004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000"/>
              <a:buChar char="●"/>
              <a:defRPr sz="1000">
                <a:solidFill>
                  <a:srgbClr val="9E9E9E"/>
                </a:solidFill>
              </a:defRPr>
            </a:lvl7pPr>
            <a:lvl8pPr indent="-292100" lvl="7" marL="36576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000"/>
              <a:buChar char="○"/>
              <a:defRPr sz="1000">
                <a:solidFill>
                  <a:srgbClr val="9E9E9E"/>
                </a:solidFill>
              </a:defRPr>
            </a:lvl8pPr>
            <a:lvl9pPr indent="-292100" lvl="8" marL="4114800" rtl="0">
              <a:spcBef>
                <a:spcPts val="1600"/>
              </a:spcBef>
              <a:spcAft>
                <a:spcPts val="1600"/>
              </a:spcAft>
              <a:buClr>
                <a:srgbClr val="9E9E9E"/>
              </a:buClr>
              <a:buSzPts val="1000"/>
              <a:buChar char="■"/>
              <a:defRPr sz="1000">
                <a:solidFill>
                  <a:srgbClr val="9E9E9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anels">
  <p:cSld name="MAIN_POI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352425" y="742925"/>
            <a:ext cx="419100" cy="76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>
            <p:ph type="title"/>
          </p:nvPr>
        </p:nvSpPr>
        <p:spPr>
          <a:xfrm>
            <a:off x="235500" y="140225"/>
            <a:ext cx="8139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8" name="Google Shape;88;p13"/>
          <p:cNvSpPr/>
          <p:nvPr/>
        </p:nvSpPr>
        <p:spPr>
          <a:xfrm>
            <a:off x="150" y="3009900"/>
            <a:ext cx="9144000" cy="2133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390525" y="1205500"/>
            <a:ext cx="1849200" cy="363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3"/>
          <p:cNvSpPr txBox="1"/>
          <p:nvPr>
            <p:ph idx="1" type="subTitle"/>
          </p:nvPr>
        </p:nvSpPr>
        <p:spPr>
          <a:xfrm>
            <a:off x="552450" y="1357900"/>
            <a:ext cx="15429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2" type="body"/>
          </p:nvPr>
        </p:nvSpPr>
        <p:spPr>
          <a:xfrm>
            <a:off x="552375" y="2253250"/>
            <a:ext cx="1542900" cy="25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92" name="Google Shape;92;p13"/>
          <p:cNvCxnSpPr/>
          <p:nvPr/>
        </p:nvCxnSpPr>
        <p:spPr>
          <a:xfrm>
            <a:off x="638175" y="2034175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3"/>
          <p:cNvSpPr/>
          <p:nvPr/>
        </p:nvSpPr>
        <p:spPr>
          <a:xfrm>
            <a:off x="2466975" y="1205500"/>
            <a:ext cx="1849200" cy="363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3"/>
          <p:cNvSpPr txBox="1"/>
          <p:nvPr>
            <p:ph idx="3" type="subTitle"/>
          </p:nvPr>
        </p:nvSpPr>
        <p:spPr>
          <a:xfrm>
            <a:off x="2628900" y="1357900"/>
            <a:ext cx="15429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4" type="body"/>
          </p:nvPr>
        </p:nvSpPr>
        <p:spPr>
          <a:xfrm>
            <a:off x="2628825" y="2253250"/>
            <a:ext cx="1542900" cy="25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96" name="Google Shape;96;p13"/>
          <p:cNvCxnSpPr/>
          <p:nvPr/>
        </p:nvCxnSpPr>
        <p:spPr>
          <a:xfrm>
            <a:off x="2714625" y="2034175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Google Shape;97;p13"/>
          <p:cNvSpPr/>
          <p:nvPr/>
        </p:nvSpPr>
        <p:spPr>
          <a:xfrm>
            <a:off x="4543425" y="1205500"/>
            <a:ext cx="1849200" cy="363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3"/>
          <p:cNvSpPr txBox="1"/>
          <p:nvPr>
            <p:ph idx="5" type="subTitle"/>
          </p:nvPr>
        </p:nvSpPr>
        <p:spPr>
          <a:xfrm>
            <a:off x="4705350" y="1357900"/>
            <a:ext cx="15429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6" type="body"/>
          </p:nvPr>
        </p:nvSpPr>
        <p:spPr>
          <a:xfrm>
            <a:off x="4705275" y="2253250"/>
            <a:ext cx="1542900" cy="25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100" name="Google Shape;100;p13"/>
          <p:cNvCxnSpPr/>
          <p:nvPr/>
        </p:nvCxnSpPr>
        <p:spPr>
          <a:xfrm>
            <a:off x="4791075" y="2034175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" name="Google Shape;101;p13"/>
          <p:cNvSpPr/>
          <p:nvPr/>
        </p:nvSpPr>
        <p:spPr>
          <a:xfrm>
            <a:off x="6619875" y="1205500"/>
            <a:ext cx="1849200" cy="363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3"/>
          <p:cNvSpPr txBox="1"/>
          <p:nvPr>
            <p:ph idx="7" type="subTitle"/>
          </p:nvPr>
        </p:nvSpPr>
        <p:spPr>
          <a:xfrm>
            <a:off x="6781800" y="1357900"/>
            <a:ext cx="15429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3" name="Google Shape;103;p13"/>
          <p:cNvSpPr txBox="1"/>
          <p:nvPr>
            <p:ph idx="8" type="body"/>
          </p:nvPr>
        </p:nvSpPr>
        <p:spPr>
          <a:xfrm>
            <a:off x="6781725" y="2253250"/>
            <a:ext cx="1542900" cy="25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104" name="Google Shape;104;p13"/>
          <p:cNvCxnSpPr/>
          <p:nvPr/>
        </p:nvCxnSpPr>
        <p:spPr>
          <a:xfrm>
            <a:off x="6867525" y="2034175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meline">
  <p:cSld name="SECTION_TITLE_AND_DESCRI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/>
          <p:nvPr/>
        </p:nvSpPr>
        <p:spPr>
          <a:xfrm>
            <a:off x="0" y="1028700"/>
            <a:ext cx="3267000" cy="411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4"/>
          <p:cNvSpPr txBox="1"/>
          <p:nvPr>
            <p:ph type="title"/>
          </p:nvPr>
        </p:nvSpPr>
        <p:spPr>
          <a:xfrm>
            <a:off x="265500" y="166375"/>
            <a:ext cx="35064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108" name="Google Shape;108;p14"/>
          <p:cNvCxnSpPr/>
          <p:nvPr/>
        </p:nvCxnSpPr>
        <p:spPr>
          <a:xfrm>
            <a:off x="4476750" y="857250"/>
            <a:ext cx="0" cy="428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oval"/>
            <a:tailEnd len="med" w="med" type="none"/>
          </a:ln>
        </p:spPr>
      </p:cxnSp>
      <p:sp>
        <p:nvSpPr>
          <p:cNvPr id="109" name="Google Shape;109;p14"/>
          <p:cNvSpPr txBox="1"/>
          <p:nvPr>
            <p:ph idx="1" type="subTitle"/>
          </p:nvPr>
        </p:nvSpPr>
        <p:spPr>
          <a:xfrm>
            <a:off x="4610100" y="714375"/>
            <a:ext cx="2991000" cy="2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4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2" type="body"/>
          </p:nvPr>
        </p:nvSpPr>
        <p:spPr>
          <a:xfrm>
            <a:off x="4629150" y="1114425"/>
            <a:ext cx="4333800" cy="10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1" name="Google Shape;111;p14"/>
          <p:cNvSpPr txBox="1"/>
          <p:nvPr>
            <p:ph idx="3" type="title"/>
          </p:nvPr>
        </p:nvSpPr>
        <p:spPr>
          <a:xfrm>
            <a:off x="3350900" y="661225"/>
            <a:ext cx="9471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AFAFA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meline 2">
  <p:cSld name="SECTION_TITLE_AND_DESCRIPTION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/>
          <p:nvPr/>
        </p:nvSpPr>
        <p:spPr>
          <a:xfrm>
            <a:off x="0" y="0"/>
            <a:ext cx="3267000" cy="4053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5"/>
          <p:cNvSpPr txBox="1"/>
          <p:nvPr>
            <p:ph type="title"/>
          </p:nvPr>
        </p:nvSpPr>
        <p:spPr>
          <a:xfrm>
            <a:off x="265500" y="3166750"/>
            <a:ext cx="35064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Font typeface="Helvetica Neue"/>
              <a:buNone/>
              <a:defRPr sz="4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115" name="Google Shape;115;p15"/>
          <p:cNvCxnSpPr/>
          <p:nvPr/>
        </p:nvCxnSpPr>
        <p:spPr>
          <a:xfrm rot="10800000">
            <a:off x="4476750" y="-19200"/>
            <a:ext cx="0" cy="417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oval"/>
            <a:tailEnd len="med" w="med" type="none"/>
          </a:ln>
        </p:spPr>
      </p:cxnSp>
      <p:sp>
        <p:nvSpPr>
          <p:cNvPr id="116" name="Google Shape;116;p15"/>
          <p:cNvSpPr txBox="1"/>
          <p:nvPr>
            <p:ph idx="1" type="subTitle"/>
          </p:nvPr>
        </p:nvSpPr>
        <p:spPr>
          <a:xfrm>
            <a:off x="4610100" y="3886200"/>
            <a:ext cx="2991000" cy="2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2" type="body"/>
          </p:nvPr>
        </p:nvSpPr>
        <p:spPr>
          <a:xfrm>
            <a:off x="4610100" y="4152900"/>
            <a:ext cx="4333800" cy="10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indent="-2921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indent="-2921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indent="-2921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indent="-2921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8" name="Google Shape;118;p15"/>
          <p:cNvSpPr txBox="1"/>
          <p:nvPr>
            <p:ph idx="3" type="title"/>
          </p:nvPr>
        </p:nvSpPr>
        <p:spPr>
          <a:xfrm>
            <a:off x="3445876" y="3773250"/>
            <a:ext cx="8520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9525" y="-4175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idx="1" type="body"/>
          </p:nvPr>
        </p:nvSpPr>
        <p:spPr>
          <a:xfrm>
            <a:off x="4582725" y="3186700"/>
            <a:ext cx="44385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b="1">
                <a:solidFill>
                  <a:schemeClr val="dk2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4" name="Google Shape;124;p17"/>
          <p:cNvSpPr/>
          <p:nvPr/>
        </p:nvSpPr>
        <p:spPr>
          <a:xfrm>
            <a:off x="-75" y="-28575"/>
            <a:ext cx="9144000" cy="209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 txBox="1"/>
          <p:nvPr>
            <p:ph hasCustomPrompt="1" type="title"/>
          </p:nvPr>
        </p:nvSpPr>
        <p:spPr>
          <a:xfrm>
            <a:off x="443400" y="104775"/>
            <a:ext cx="8520600" cy="20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2000"/>
              <a:buFont typeface="Helvetica Neue"/>
              <a:buNone/>
              <a:defRPr sz="1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2000"/>
              <a:buFont typeface="Helvetica Neue"/>
              <a:buNone/>
              <a:defRPr sz="12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2000"/>
              <a:buFont typeface="Helvetica Neue"/>
              <a:buNone/>
              <a:defRPr sz="12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2000"/>
              <a:buFont typeface="Helvetica Neue"/>
              <a:buNone/>
              <a:defRPr sz="12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2000"/>
              <a:buFont typeface="Helvetica Neue"/>
              <a:buNone/>
              <a:defRPr sz="12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2000"/>
              <a:buFont typeface="Helvetica Neue"/>
              <a:buNone/>
              <a:defRPr sz="12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2000"/>
              <a:buFont typeface="Helvetica Neue"/>
              <a:buNone/>
              <a:defRPr sz="12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2000"/>
              <a:buFont typeface="Helvetica Neue"/>
              <a:buNone/>
              <a:defRPr sz="12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7"/>
          <p:cNvSpPr txBox="1"/>
          <p:nvPr>
            <p:ph idx="2" type="body"/>
          </p:nvPr>
        </p:nvSpPr>
        <p:spPr>
          <a:xfrm>
            <a:off x="4638675" y="3701050"/>
            <a:ext cx="4438500" cy="13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4710" y="0"/>
            <a:ext cx="37692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/>
          <p:nvPr/>
        </p:nvSpPr>
        <p:spPr>
          <a:xfrm>
            <a:off x="265050" y="586875"/>
            <a:ext cx="6266400" cy="71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 txBox="1"/>
          <p:nvPr>
            <p:ph type="title"/>
          </p:nvPr>
        </p:nvSpPr>
        <p:spPr>
          <a:xfrm>
            <a:off x="397575" y="648234"/>
            <a:ext cx="5982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AFAFA"/>
                </a:solidFill>
              </a:defRPr>
            </a:lvl9pPr>
          </a:lstStyle>
          <a:p/>
        </p:txBody>
      </p:sp>
      <p:sp>
        <p:nvSpPr>
          <p:cNvPr id="131" name="Google Shape;131;p18"/>
          <p:cNvSpPr txBox="1"/>
          <p:nvPr>
            <p:ph idx="1" type="body"/>
          </p:nvPr>
        </p:nvSpPr>
        <p:spPr>
          <a:xfrm>
            <a:off x="321850" y="2071300"/>
            <a:ext cx="4846500" cy="23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bg>
      <p:bgPr>
        <a:solidFill>
          <a:srgbClr val="FFFF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235500" y="140225"/>
            <a:ext cx="8139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>
            <a:off x="370025" y="742791"/>
            <a:ext cx="451500" cy="549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457700" y="981075"/>
            <a:ext cx="4495800" cy="29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b="1"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b="1"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b="1"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b="1"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b="1"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b="1"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b="1"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b="1"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AutoNum type="romanLcPeriod"/>
              <a:defRPr b="1" sz="12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20" name="Google Shape;20;p3"/>
          <p:cNvCxnSpPr/>
          <p:nvPr/>
        </p:nvCxnSpPr>
        <p:spPr>
          <a:xfrm>
            <a:off x="4457700" y="1112825"/>
            <a:ext cx="29100" cy="4036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highlight" showMasterSp="0">
  <p:cSld name="Green highlight">
    <p:bg>
      <p:bgPr>
        <a:solidFill>
          <a:srgbClr val="FFFFFF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rrow two third" showMasterSp="0">
  <p:cSld name="Arrow two third">
    <p:bg>
      <p:bgPr>
        <a:solidFill>
          <a:srgbClr val="FF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. Title Only">
  <p:cSld name="D. Title 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>
        <p15:guide id="1" orient="horz" pos="32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one third" showMasterSp="0">
  <p:cSld name="Green one third"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8" name="Google Shape;148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9" name="Google Shape;1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130168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8"/>
          <p:cNvSpPr txBox="1"/>
          <p:nvPr/>
        </p:nvSpPr>
        <p:spPr>
          <a:xfrm>
            <a:off x="368125" y="2193600"/>
            <a:ext cx="8386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Sample Heading</a:t>
            </a:r>
            <a:endParaRPr sz="4400">
              <a:solidFill>
                <a:schemeClr val="lt1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368125" y="3036450"/>
            <a:ext cx="8386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EAF31"/>
                </a:solidFill>
                <a:latin typeface="Work Sans ExtraLight"/>
                <a:ea typeface="Work Sans ExtraLight"/>
                <a:cs typeface="Work Sans ExtraLight"/>
                <a:sym typeface="Work Sans ExtraLight"/>
              </a:rPr>
              <a:t>Sample Subheading</a:t>
            </a:r>
            <a:endParaRPr sz="2600">
              <a:solidFill>
                <a:srgbClr val="FEAF31"/>
              </a:solidFill>
              <a:latin typeface="Work Sans ExtraLight"/>
              <a:ea typeface="Work Sans ExtraLight"/>
              <a:cs typeface="Work Sans ExtraLight"/>
              <a:sym typeface="Work Sans ExtraLight"/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 rotWithShape="1">
          <a:blip r:embed="rId2">
            <a:alphaModFix/>
          </a:blip>
          <a:srcRect b="35128" l="1582" r="1301" t="0"/>
          <a:stretch/>
        </p:blipFill>
        <p:spPr>
          <a:xfrm flipH="1" rot="-5400000">
            <a:off x="5412587" y="1450887"/>
            <a:ext cx="5153025" cy="225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00" y="1913325"/>
            <a:ext cx="876298" cy="28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8"/>
          <p:cNvSpPr txBox="1"/>
          <p:nvPr/>
        </p:nvSpPr>
        <p:spPr>
          <a:xfrm>
            <a:off x="391540" y="4398625"/>
            <a:ext cx="461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8EA1FF"/>
                </a:solidFill>
                <a:latin typeface="Work Sans"/>
                <a:ea typeface="Work Sans"/>
                <a:cs typeface="Work Sans"/>
                <a:sym typeface="Work Sans"/>
              </a:rPr>
              <a:t>Akshay Khan</a:t>
            </a:r>
            <a:endParaRPr b="1" sz="1200">
              <a:solidFill>
                <a:srgbClr val="8EA1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8EA1FF"/>
                </a:solidFill>
                <a:latin typeface="Work Sans"/>
                <a:ea typeface="Work Sans"/>
                <a:cs typeface="Work Sans"/>
                <a:sym typeface="Work Sans"/>
              </a:rPr>
              <a:t>Senior Partnerships Manager</a:t>
            </a:r>
            <a:endParaRPr sz="1200">
              <a:solidFill>
                <a:srgbClr val="8EA1FF"/>
              </a:solidFill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6982775" y="4576875"/>
            <a:ext cx="197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8EA1FF"/>
                </a:solidFill>
                <a:latin typeface="Work Sans"/>
                <a:ea typeface="Work Sans"/>
                <a:cs typeface="Work Sans"/>
                <a:sym typeface="Work Sans"/>
              </a:rPr>
              <a:t>13 September 2022</a:t>
            </a:r>
            <a:endParaRPr sz="1200">
              <a:solidFill>
                <a:srgbClr val="8EA1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2" name="Google Shape;162;p28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E444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Text">
  <p:cSld name="ONE_COLUMN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2411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9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293375" y="1023100"/>
            <a:ext cx="8330400" cy="34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29"/>
          <p:cNvSpPr txBox="1"/>
          <p:nvPr>
            <p:ph idx="2" type="body"/>
          </p:nvPr>
        </p:nvSpPr>
        <p:spPr>
          <a:xfrm>
            <a:off x="306350" y="175775"/>
            <a:ext cx="8330400" cy="7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MAIN_POIN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4" name="Google Shape;174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5" name="Google Shape;175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Slide 2">
  <p:cSld name="SECTION_HEADER_2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92200" y="0"/>
            <a:ext cx="44518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title"/>
          </p:nvPr>
        </p:nvSpPr>
        <p:spPr>
          <a:xfrm>
            <a:off x="297975" y="527725"/>
            <a:ext cx="4040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" name="Google Shape;24;p4"/>
          <p:cNvSpPr/>
          <p:nvPr/>
        </p:nvSpPr>
        <p:spPr>
          <a:xfrm>
            <a:off x="453075" y="1500825"/>
            <a:ext cx="451500" cy="549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81000" y="1781175"/>
            <a:ext cx="39579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>
            <p:ph hasCustomPrompt="1" type="title"/>
          </p:nvPr>
        </p:nvSpPr>
        <p:spPr>
          <a:xfrm>
            <a:off x="311700" y="2330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" name="Google Shape;180;p33"/>
          <p:cNvSpPr txBox="1"/>
          <p:nvPr>
            <p:ph idx="1" type="body"/>
          </p:nvPr>
        </p:nvSpPr>
        <p:spPr>
          <a:xfrm>
            <a:off x="311700" y="2925950"/>
            <a:ext cx="8520600" cy="15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Images" type="blank">
  <p:cSld name="BLANK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Image">
  <p:cSld name="CUSTOM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2411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5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5"/>
          <p:cNvPicPr preferRelativeResize="0"/>
          <p:nvPr/>
        </p:nvPicPr>
        <p:blipFill rotWithShape="1">
          <a:blip r:embed="rId2">
            <a:alphaModFix/>
          </a:blip>
          <a:srcRect b="0" l="21917" r="34404" t="0"/>
          <a:stretch/>
        </p:blipFill>
        <p:spPr>
          <a:xfrm>
            <a:off x="5700050" y="0"/>
            <a:ext cx="337075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5"/>
          <p:cNvSpPr txBox="1"/>
          <p:nvPr>
            <p:ph idx="1" type="body"/>
          </p:nvPr>
        </p:nvSpPr>
        <p:spPr>
          <a:xfrm>
            <a:off x="293375" y="1023100"/>
            <a:ext cx="5278800" cy="34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8" name="Google Shape;188;p35"/>
          <p:cNvSpPr txBox="1"/>
          <p:nvPr>
            <p:ph idx="2" type="body"/>
          </p:nvPr>
        </p:nvSpPr>
        <p:spPr>
          <a:xfrm>
            <a:off x="306350" y="175775"/>
            <a:ext cx="8330400" cy="7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s">
  <p:cSld name="CUSTOM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6"/>
          <p:cNvSpPr txBox="1"/>
          <p:nvPr/>
        </p:nvSpPr>
        <p:spPr>
          <a:xfrm>
            <a:off x="164425" y="225725"/>
            <a:ext cx="67866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Icon Highlights</a:t>
            </a:r>
            <a:endParaRPr sz="275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92" name="Google Shape;192;p36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6"/>
          <p:cNvSpPr txBox="1"/>
          <p:nvPr/>
        </p:nvSpPr>
        <p:spPr>
          <a:xfrm>
            <a:off x="401625" y="3422330"/>
            <a:ext cx="2107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4" name="Google Shape;194;p36"/>
          <p:cNvSpPr txBox="1"/>
          <p:nvPr/>
        </p:nvSpPr>
        <p:spPr>
          <a:xfrm>
            <a:off x="2503827" y="3422330"/>
            <a:ext cx="2107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5" name="Google Shape;195;p36"/>
          <p:cNvSpPr txBox="1"/>
          <p:nvPr/>
        </p:nvSpPr>
        <p:spPr>
          <a:xfrm>
            <a:off x="4611609" y="3422330"/>
            <a:ext cx="2107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6" name="Google Shape;196;p36"/>
          <p:cNvSpPr txBox="1"/>
          <p:nvPr/>
        </p:nvSpPr>
        <p:spPr>
          <a:xfrm>
            <a:off x="6726423" y="3422330"/>
            <a:ext cx="2107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7" name="Google Shape;197;p36"/>
          <p:cNvSpPr txBox="1"/>
          <p:nvPr/>
        </p:nvSpPr>
        <p:spPr>
          <a:xfrm>
            <a:off x="303050" y="1028950"/>
            <a:ext cx="85944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 Lorem ipsum dolor sit amet, consectetur adipiscing elit, sed do- </a:t>
            </a:r>
            <a:endParaRPr sz="14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1422" y="2184805"/>
            <a:ext cx="623810" cy="62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263" y="2186468"/>
            <a:ext cx="622146" cy="62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2549" y="2251356"/>
            <a:ext cx="545503" cy="5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7099" y="2251466"/>
            <a:ext cx="598857" cy="6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6"/>
          <p:cNvSpPr txBox="1"/>
          <p:nvPr/>
        </p:nvSpPr>
        <p:spPr>
          <a:xfrm>
            <a:off x="591175" y="3012830"/>
            <a:ext cx="18507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Item 1</a:t>
            </a:r>
            <a:endParaRPr sz="14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3" name="Google Shape;203;p36"/>
          <p:cNvSpPr txBox="1"/>
          <p:nvPr/>
        </p:nvSpPr>
        <p:spPr>
          <a:xfrm>
            <a:off x="2569950" y="3012830"/>
            <a:ext cx="18507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Item 2</a:t>
            </a:r>
            <a:endParaRPr sz="14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4" name="Google Shape;204;p36"/>
          <p:cNvSpPr txBox="1"/>
          <p:nvPr/>
        </p:nvSpPr>
        <p:spPr>
          <a:xfrm>
            <a:off x="4743675" y="3012830"/>
            <a:ext cx="18507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Item 3</a:t>
            </a:r>
            <a:endParaRPr sz="14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5" name="Google Shape;205;p36"/>
          <p:cNvSpPr txBox="1"/>
          <p:nvPr/>
        </p:nvSpPr>
        <p:spPr>
          <a:xfrm>
            <a:off x="6854975" y="3012830"/>
            <a:ext cx="18507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Item 4</a:t>
            </a:r>
            <a:endParaRPr sz="14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6" name="Google Shape;206;p36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2411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Descriptions">
  <p:cSld name="CUSTOM_1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37"/>
          <p:cNvGrpSpPr/>
          <p:nvPr/>
        </p:nvGrpSpPr>
        <p:grpSpPr>
          <a:xfrm>
            <a:off x="682430" y="2066182"/>
            <a:ext cx="1691090" cy="2718275"/>
            <a:chOff x="682425" y="2390100"/>
            <a:chExt cx="1652100" cy="2040900"/>
          </a:xfrm>
        </p:grpSpPr>
        <p:sp>
          <p:nvSpPr>
            <p:cNvPr id="211" name="Google Shape;211;p37"/>
            <p:cNvSpPr/>
            <p:nvPr/>
          </p:nvSpPr>
          <p:spPr>
            <a:xfrm>
              <a:off x="682425" y="2390100"/>
              <a:ext cx="1652100" cy="2040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2" name="Google Shape;212;p37"/>
            <p:cNvCxnSpPr/>
            <p:nvPr/>
          </p:nvCxnSpPr>
          <p:spPr>
            <a:xfrm>
              <a:off x="696675" y="4400550"/>
              <a:ext cx="1628400" cy="0"/>
            </a:xfrm>
            <a:prstGeom prst="straightConnector1">
              <a:avLst/>
            </a:prstGeom>
            <a:noFill/>
            <a:ln cap="flat" cmpd="sng" w="38100">
              <a:solidFill>
                <a:srgbClr val="FEAF3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13" name="Google Shape;213;p37"/>
          <p:cNvGrpSpPr/>
          <p:nvPr/>
        </p:nvGrpSpPr>
        <p:grpSpPr>
          <a:xfrm>
            <a:off x="2671387" y="2066182"/>
            <a:ext cx="1691090" cy="2718275"/>
            <a:chOff x="2625525" y="2390100"/>
            <a:chExt cx="1652100" cy="2040900"/>
          </a:xfrm>
        </p:grpSpPr>
        <p:sp>
          <p:nvSpPr>
            <p:cNvPr id="214" name="Google Shape;214;p37"/>
            <p:cNvSpPr/>
            <p:nvPr/>
          </p:nvSpPr>
          <p:spPr>
            <a:xfrm>
              <a:off x="2625525" y="2390100"/>
              <a:ext cx="1652100" cy="2040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5" name="Google Shape;215;p37"/>
            <p:cNvCxnSpPr/>
            <p:nvPr/>
          </p:nvCxnSpPr>
          <p:spPr>
            <a:xfrm>
              <a:off x="2639775" y="4400550"/>
              <a:ext cx="1628400" cy="0"/>
            </a:xfrm>
            <a:prstGeom prst="straightConnector1">
              <a:avLst/>
            </a:prstGeom>
            <a:noFill/>
            <a:ln cap="flat" cmpd="sng" w="38100">
              <a:solidFill>
                <a:srgbClr val="FEAF3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16" name="Google Shape;216;p37"/>
          <p:cNvGrpSpPr/>
          <p:nvPr/>
        </p:nvGrpSpPr>
        <p:grpSpPr>
          <a:xfrm>
            <a:off x="4660345" y="2066182"/>
            <a:ext cx="1691090" cy="2718275"/>
            <a:chOff x="4568625" y="2390100"/>
            <a:chExt cx="1652100" cy="2040900"/>
          </a:xfrm>
        </p:grpSpPr>
        <p:sp>
          <p:nvSpPr>
            <p:cNvPr id="217" name="Google Shape;217;p37"/>
            <p:cNvSpPr/>
            <p:nvPr/>
          </p:nvSpPr>
          <p:spPr>
            <a:xfrm>
              <a:off x="4568625" y="2390100"/>
              <a:ext cx="1652100" cy="2040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8" name="Google Shape;218;p37"/>
            <p:cNvCxnSpPr/>
            <p:nvPr/>
          </p:nvCxnSpPr>
          <p:spPr>
            <a:xfrm>
              <a:off x="4582875" y="4400550"/>
              <a:ext cx="1628400" cy="0"/>
            </a:xfrm>
            <a:prstGeom prst="straightConnector1">
              <a:avLst/>
            </a:prstGeom>
            <a:noFill/>
            <a:ln cap="flat" cmpd="sng" w="38100">
              <a:solidFill>
                <a:srgbClr val="FEAF3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19" name="Google Shape;219;p37"/>
          <p:cNvGrpSpPr/>
          <p:nvPr/>
        </p:nvGrpSpPr>
        <p:grpSpPr>
          <a:xfrm>
            <a:off x="6649302" y="2066182"/>
            <a:ext cx="1691090" cy="2718275"/>
            <a:chOff x="6511725" y="2390100"/>
            <a:chExt cx="1652100" cy="2040900"/>
          </a:xfrm>
        </p:grpSpPr>
        <p:sp>
          <p:nvSpPr>
            <p:cNvPr id="220" name="Google Shape;220;p37"/>
            <p:cNvSpPr/>
            <p:nvPr/>
          </p:nvSpPr>
          <p:spPr>
            <a:xfrm>
              <a:off x="6511725" y="2390100"/>
              <a:ext cx="1652100" cy="2040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21" name="Google Shape;221;p37"/>
            <p:cNvCxnSpPr/>
            <p:nvPr/>
          </p:nvCxnSpPr>
          <p:spPr>
            <a:xfrm>
              <a:off x="6525975" y="4400550"/>
              <a:ext cx="1628400" cy="0"/>
            </a:xfrm>
            <a:prstGeom prst="straightConnector1">
              <a:avLst/>
            </a:prstGeom>
            <a:noFill/>
            <a:ln cap="flat" cmpd="sng" w="38100">
              <a:solidFill>
                <a:srgbClr val="FEAF3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22" name="Google Shape;222;p37"/>
          <p:cNvSpPr txBox="1"/>
          <p:nvPr/>
        </p:nvSpPr>
        <p:spPr>
          <a:xfrm>
            <a:off x="193875" y="221975"/>
            <a:ext cx="61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Four Header Descriptions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23" name="Google Shape;223;p37"/>
          <p:cNvSpPr txBox="1"/>
          <p:nvPr/>
        </p:nvSpPr>
        <p:spPr>
          <a:xfrm>
            <a:off x="193875" y="982450"/>
            <a:ext cx="8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</a:t>
            </a:r>
            <a:r>
              <a:rPr lang="en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4" name="Google Shape;224;p37"/>
          <p:cNvSpPr/>
          <p:nvPr/>
        </p:nvSpPr>
        <p:spPr>
          <a:xfrm>
            <a:off x="682425" y="1604325"/>
            <a:ext cx="1838400" cy="615000"/>
          </a:xfrm>
          <a:prstGeom prst="rect">
            <a:avLst/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7"/>
          <p:cNvSpPr txBox="1"/>
          <p:nvPr/>
        </p:nvSpPr>
        <p:spPr>
          <a:xfrm>
            <a:off x="781611" y="1711725"/>
            <a:ext cx="173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Lorem ipsum 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26" name="Google Shape;226;p37"/>
          <p:cNvSpPr txBox="1"/>
          <p:nvPr/>
        </p:nvSpPr>
        <p:spPr>
          <a:xfrm>
            <a:off x="733125" y="2357725"/>
            <a:ext cx="1602300" cy="23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 </a:t>
            </a:r>
            <a:endParaRPr sz="12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27" name="Google Shape;227;p37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7"/>
          <p:cNvSpPr/>
          <p:nvPr/>
        </p:nvSpPr>
        <p:spPr>
          <a:xfrm>
            <a:off x="2671367" y="1604325"/>
            <a:ext cx="1838400" cy="615000"/>
          </a:xfrm>
          <a:prstGeom prst="rect">
            <a:avLst/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7"/>
          <p:cNvSpPr txBox="1"/>
          <p:nvPr/>
        </p:nvSpPr>
        <p:spPr>
          <a:xfrm>
            <a:off x="2770553" y="1711725"/>
            <a:ext cx="173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Lorem ipsum 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30" name="Google Shape;230;p37"/>
          <p:cNvSpPr txBox="1"/>
          <p:nvPr/>
        </p:nvSpPr>
        <p:spPr>
          <a:xfrm>
            <a:off x="2722067" y="2357726"/>
            <a:ext cx="1602300" cy="23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 </a:t>
            </a:r>
            <a:endParaRPr sz="12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31" name="Google Shape;231;p37"/>
          <p:cNvSpPr/>
          <p:nvPr/>
        </p:nvSpPr>
        <p:spPr>
          <a:xfrm>
            <a:off x="4660309" y="1604325"/>
            <a:ext cx="1838400" cy="615000"/>
          </a:xfrm>
          <a:prstGeom prst="rect">
            <a:avLst/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7"/>
          <p:cNvSpPr txBox="1"/>
          <p:nvPr/>
        </p:nvSpPr>
        <p:spPr>
          <a:xfrm>
            <a:off x="4759495" y="1711725"/>
            <a:ext cx="173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Lorem ipsum 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33" name="Google Shape;233;p37"/>
          <p:cNvSpPr txBox="1"/>
          <p:nvPr/>
        </p:nvSpPr>
        <p:spPr>
          <a:xfrm>
            <a:off x="4711008" y="2357726"/>
            <a:ext cx="1602300" cy="23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 </a:t>
            </a:r>
            <a:endParaRPr sz="12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34" name="Google Shape;234;p37"/>
          <p:cNvSpPr/>
          <p:nvPr/>
        </p:nvSpPr>
        <p:spPr>
          <a:xfrm>
            <a:off x="6649251" y="1604325"/>
            <a:ext cx="1838400" cy="615000"/>
          </a:xfrm>
          <a:prstGeom prst="rect">
            <a:avLst/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7"/>
          <p:cNvSpPr txBox="1"/>
          <p:nvPr/>
        </p:nvSpPr>
        <p:spPr>
          <a:xfrm>
            <a:off x="6748437" y="1711725"/>
            <a:ext cx="173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Lorem ipsum 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36" name="Google Shape;236;p37"/>
          <p:cNvSpPr txBox="1"/>
          <p:nvPr/>
        </p:nvSpPr>
        <p:spPr>
          <a:xfrm>
            <a:off x="6699950" y="2357726"/>
            <a:ext cx="1602300" cy="23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 </a:t>
            </a:r>
            <a:endParaRPr sz="12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37" name="Google Shape;237;p37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ple Statistic">
  <p:cSld name="CUSTOM_1_1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8"/>
          <p:cNvSpPr txBox="1"/>
          <p:nvPr/>
        </p:nvSpPr>
        <p:spPr>
          <a:xfrm>
            <a:off x="275550" y="187325"/>
            <a:ext cx="5633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5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Sample Statistic</a:t>
            </a:r>
            <a:endParaRPr sz="325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242" name="Google Shape;242;p38"/>
          <p:cNvSpPr/>
          <p:nvPr/>
        </p:nvSpPr>
        <p:spPr>
          <a:xfrm>
            <a:off x="-10200" y="1714500"/>
            <a:ext cx="9144000" cy="3429000"/>
          </a:xfrm>
          <a:prstGeom prst="rect">
            <a:avLst/>
          </a:prstGeom>
          <a:solidFill>
            <a:srgbClr val="FAFAFA">
              <a:alpha val="980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8"/>
          <p:cNvSpPr txBox="1"/>
          <p:nvPr/>
        </p:nvSpPr>
        <p:spPr>
          <a:xfrm>
            <a:off x="6721275" y="2859450"/>
            <a:ext cx="1745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130168"/>
                </a:solidFill>
                <a:latin typeface="Work Sans ExtraBold"/>
                <a:ea typeface="Work Sans ExtraBold"/>
                <a:cs typeface="Work Sans ExtraBold"/>
                <a:sym typeface="Work Sans ExtraBold"/>
              </a:rPr>
              <a:t>9%</a:t>
            </a:r>
            <a:endParaRPr sz="6000">
              <a:solidFill>
                <a:srgbClr val="130168"/>
              </a:solidFill>
              <a:latin typeface="Work Sans ExtraBold"/>
              <a:ea typeface="Work Sans ExtraBold"/>
              <a:cs typeface="Work Sans ExtraBold"/>
              <a:sym typeface="Work Sans ExtraBold"/>
            </a:endParaRPr>
          </a:p>
        </p:txBody>
      </p:sp>
      <p:sp>
        <p:nvSpPr>
          <p:cNvPr id="244" name="Google Shape;244;p38"/>
          <p:cNvSpPr txBox="1"/>
          <p:nvPr/>
        </p:nvSpPr>
        <p:spPr>
          <a:xfrm>
            <a:off x="4433200" y="3955925"/>
            <a:ext cx="4311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odio gravida dolor purus lacus, neque. Mattis consectetur faucibus turpis habitant ipsum. </a:t>
            </a:r>
            <a:endParaRPr sz="12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45" name="Google Shape;245;p38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8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tailed Timeline">
  <p:cSld name="CUSTOM_1_1_1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39"/>
          <p:cNvCxnSpPr/>
          <p:nvPr/>
        </p:nvCxnSpPr>
        <p:spPr>
          <a:xfrm rot="10800000">
            <a:off x="541163" y="1906755"/>
            <a:ext cx="0" cy="26268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51" name="Google Shape;251;p39"/>
          <p:cNvSpPr txBox="1"/>
          <p:nvPr/>
        </p:nvSpPr>
        <p:spPr>
          <a:xfrm>
            <a:off x="102000" y="225725"/>
            <a:ext cx="67866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Detailed Timeline</a:t>
            </a:r>
            <a:endParaRPr sz="275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252" name="Google Shape;252;p39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9"/>
          <p:cNvSpPr/>
          <p:nvPr/>
        </p:nvSpPr>
        <p:spPr>
          <a:xfrm>
            <a:off x="306550" y="4531200"/>
            <a:ext cx="8837400" cy="528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9"/>
          <p:cNvSpPr txBox="1"/>
          <p:nvPr/>
        </p:nvSpPr>
        <p:spPr>
          <a:xfrm>
            <a:off x="148700" y="1099850"/>
            <a:ext cx="1787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September, 2001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sp>
        <p:nvSpPr>
          <p:cNvPr id="255" name="Google Shape;255;p39"/>
          <p:cNvSpPr txBox="1"/>
          <p:nvPr/>
        </p:nvSpPr>
        <p:spPr>
          <a:xfrm>
            <a:off x="275675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2001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6" name="Google Shape;256;p39"/>
          <p:cNvSpPr txBox="1"/>
          <p:nvPr/>
        </p:nvSpPr>
        <p:spPr>
          <a:xfrm>
            <a:off x="1165450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2002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7" name="Google Shape;257;p39"/>
          <p:cNvSpPr txBox="1"/>
          <p:nvPr/>
        </p:nvSpPr>
        <p:spPr>
          <a:xfrm>
            <a:off x="2055225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2003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8" name="Google Shape;258;p39"/>
          <p:cNvSpPr txBox="1"/>
          <p:nvPr/>
        </p:nvSpPr>
        <p:spPr>
          <a:xfrm>
            <a:off x="2945000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2004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9" name="Google Shape;259;p39"/>
          <p:cNvSpPr txBox="1"/>
          <p:nvPr/>
        </p:nvSpPr>
        <p:spPr>
          <a:xfrm>
            <a:off x="3834775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2005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0" name="Google Shape;260;p39"/>
          <p:cNvSpPr txBox="1"/>
          <p:nvPr/>
        </p:nvSpPr>
        <p:spPr>
          <a:xfrm>
            <a:off x="4724550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2006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1" name="Google Shape;261;p39"/>
          <p:cNvSpPr txBox="1"/>
          <p:nvPr/>
        </p:nvSpPr>
        <p:spPr>
          <a:xfrm>
            <a:off x="5614325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2007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2" name="Google Shape;262;p39"/>
          <p:cNvSpPr txBox="1"/>
          <p:nvPr/>
        </p:nvSpPr>
        <p:spPr>
          <a:xfrm>
            <a:off x="6504100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2008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3" name="Google Shape;263;p39"/>
          <p:cNvSpPr txBox="1"/>
          <p:nvPr/>
        </p:nvSpPr>
        <p:spPr>
          <a:xfrm>
            <a:off x="7393875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2009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4" name="Google Shape;264;p39"/>
          <p:cNvSpPr txBox="1"/>
          <p:nvPr/>
        </p:nvSpPr>
        <p:spPr>
          <a:xfrm>
            <a:off x="8283650" y="4658960"/>
            <a:ext cx="531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2010</a:t>
            </a:r>
            <a:endParaRPr b="1" sz="105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265" name="Google Shape;265;p39"/>
          <p:cNvCxnSpPr/>
          <p:nvPr/>
        </p:nvCxnSpPr>
        <p:spPr>
          <a:xfrm rot="10800000">
            <a:off x="1469988" y="3132255"/>
            <a:ext cx="0" cy="14013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66" name="Google Shape;266;p39"/>
          <p:cNvSpPr txBox="1"/>
          <p:nvPr/>
        </p:nvSpPr>
        <p:spPr>
          <a:xfrm>
            <a:off x="920260" y="2170280"/>
            <a:ext cx="129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January, 2002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cxnSp>
        <p:nvCxnSpPr>
          <p:cNvPr id="267" name="Google Shape;267;p39"/>
          <p:cNvCxnSpPr/>
          <p:nvPr/>
        </p:nvCxnSpPr>
        <p:spPr>
          <a:xfrm rot="10800000">
            <a:off x="2283788" y="1906755"/>
            <a:ext cx="0" cy="26268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68" name="Google Shape;268;p39"/>
          <p:cNvSpPr txBox="1"/>
          <p:nvPr/>
        </p:nvSpPr>
        <p:spPr>
          <a:xfrm>
            <a:off x="1891325" y="1099850"/>
            <a:ext cx="1754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August, 2003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cxnSp>
        <p:nvCxnSpPr>
          <p:cNvPr id="269" name="Google Shape;269;p39"/>
          <p:cNvCxnSpPr/>
          <p:nvPr/>
        </p:nvCxnSpPr>
        <p:spPr>
          <a:xfrm rot="10800000">
            <a:off x="3212613" y="3132255"/>
            <a:ext cx="0" cy="14013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70" name="Google Shape;270;p39"/>
          <p:cNvSpPr txBox="1"/>
          <p:nvPr/>
        </p:nvSpPr>
        <p:spPr>
          <a:xfrm>
            <a:off x="2662885" y="2170280"/>
            <a:ext cx="129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February, 2004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cxnSp>
        <p:nvCxnSpPr>
          <p:cNvPr id="271" name="Google Shape;271;p39"/>
          <p:cNvCxnSpPr/>
          <p:nvPr/>
        </p:nvCxnSpPr>
        <p:spPr>
          <a:xfrm rot="10800000">
            <a:off x="4108438" y="1906755"/>
            <a:ext cx="0" cy="26268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72" name="Google Shape;272;p39"/>
          <p:cNvSpPr txBox="1"/>
          <p:nvPr/>
        </p:nvSpPr>
        <p:spPr>
          <a:xfrm>
            <a:off x="3715975" y="1099850"/>
            <a:ext cx="1787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September, 2005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cxnSp>
        <p:nvCxnSpPr>
          <p:cNvPr id="273" name="Google Shape;273;p39"/>
          <p:cNvCxnSpPr/>
          <p:nvPr/>
        </p:nvCxnSpPr>
        <p:spPr>
          <a:xfrm rot="10800000">
            <a:off x="5037263" y="3132255"/>
            <a:ext cx="0" cy="14013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74" name="Google Shape;274;p39"/>
          <p:cNvSpPr txBox="1"/>
          <p:nvPr/>
        </p:nvSpPr>
        <p:spPr>
          <a:xfrm>
            <a:off x="4487535" y="2170280"/>
            <a:ext cx="129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December, 2006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cxnSp>
        <p:nvCxnSpPr>
          <p:cNvPr id="275" name="Google Shape;275;p39"/>
          <p:cNvCxnSpPr/>
          <p:nvPr/>
        </p:nvCxnSpPr>
        <p:spPr>
          <a:xfrm rot="10800000">
            <a:off x="5851063" y="1906755"/>
            <a:ext cx="0" cy="26268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76" name="Google Shape;276;p39"/>
          <p:cNvSpPr txBox="1"/>
          <p:nvPr/>
        </p:nvSpPr>
        <p:spPr>
          <a:xfrm>
            <a:off x="5458600" y="1099850"/>
            <a:ext cx="1754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November, 2007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cxnSp>
        <p:nvCxnSpPr>
          <p:cNvPr id="277" name="Google Shape;277;p39"/>
          <p:cNvCxnSpPr/>
          <p:nvPr/>
        </p:nvCxnSpPr>
        <p:spPr>
          <a:xfrm rot="10800000">
            <a:off x="6779888" y="3132255"/>
            <a:ext cx="0" cy="14013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78" name="Google Shape;278;p39"/>
          <p:cNvSpPr txBox="1"/>
          <p:nvPr/>
        </p:nvSpPr>
        <p:spPr>
          <a:xfrm>
            <a:off x="6230160" y="2170280"/>
            <a:ext cx="129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May, 2008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cxnSp>
        <p:nvCxnSpPr>
          <p:cNvPr id="279" name="Google Shape;279;p39"/>
          <p:cNvCxnSpPr/>
          <p:nvPr/>
        </p:nvCxnSpPr>
        <p:spPr>
          <a:xfrm rot="10800000">
            <a:off x="7613268" y="1906755"/>
            <a:ext cx="0" cy="26268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80" name="Google Shape;280;p39"/>
          <p:cNvSpPr txBox="1"/>
          <p:nvPr/>
        </p:nvSpPr>
        <p:spPr>
          <a:xfrm>
            <a:off x="7220805" y="1099850"/>
            <a:ext cx="1754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April, 2009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cxnSp>
        <p:nvCxnSpPr>
          <p:cNvPr id="281" name="Google Shape;281;p39"/>
          <p:cNvCxnSpPr/>
          <p:nvPr/>
        </p:nvCxnSpPr>
        <p:spPr>
          <a:xfrm rot="10800000">
            <a:off x="8542093" y="3132255"/>
            <a:ext cx="0" cy="1401300"/>
          </a:xfrm>
          <a:prstGeom prst="straightConnector1">
            <a:avLst/>
          </a:prstGeom>
          <a:noFill/>
          <a:ln cap="flat" cmpd="sng" w="19050">
            <a:solidFill>
              <a:srgbClr val="8EA1FF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282" name="Google Shape;282;p39"/>
          <p:cNvSpPr txBox="1"/>
          <p:nvPr/>
        </p:nvSpPr>
        <p:spPr>
          <a:xfrm>
            <a:off x="7803690" y="2170280"/>
            <a:ext cx="129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4117D"/>
                </a:solidFill>
                <a:latin typeface="Work Sans"/>
                <a:ea typeface="Work Sans"/>
                <a:cs typeface="Work Sans"/>
                <a:sym typeface="Work Sans"/>
              </a:rPr>
              <a:t>July, 2010</a:t>
            </a:r>
            <a:endParaRPr sz="1000">
              <a:solidFill>
                <a:srgbClr val="2411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Dolor sit amet, consectetur adipiscing elit. Vulputate purus </a:t>
            </a:r>
            <a:endParaRPr sz="1300"/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_1_1_1_1">
    <p:bg>
      <p:bgPr>
        <a:solidFill>
          <a:srgbClr val="130168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0"/>
          <p:cNvSpPr txBox="1"/>
          <p:nvPr/>
        </p:nvSpPr>
        <p:spPr>
          <a:xfrm>
            <a:off x="2168100" y="1925275"/>
            <a:ext cx="4807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dolor sit amet, consectetur adipiscing elit. Vulputate purus odio gravida dolor purus lacus, neque. </a:t>
            </a:r>
            <a:endParaRPr sz="1800">
              <a:solidFill>
                <a:schemeClr val="lt1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287" name="Google Shape;287;p40"/>
          <p:cNvSpPr txBox="1"/>
          <p:nvPr/>
        </p:nvSpPr>
        <p:spPr>
          <a:xfrm>
            <a:off x="1246425" y="1025525"/>
            <a:ext cx="8343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FEAF31"/>
                </a:solidFill>
                <a:latin typeface="Work Sans"/>
                <a:ea typeface="Work Sans"/>
                <a:cs typeface="Work Sans"/>
                <a:sym typeface="Work Sans"/>
              </a:rPr>
              <a:t>“</a:t>
            </a:r>
            <a:endParaRPr b="1" sz="10000">
              <a:solidFill>
                <a:srgbClr val="FEAF3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88" name="Google Shape;288;p40"/>
          <p:cNvSpPr txBox="1"/>
          <p:nvPr/>
        </p:nvSpPr>
        <p:spPr>
          <a:xfrm>
            <a:off x="6531925" y="3565750"/>
            <a:ext cx="221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-dolor sit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89" name="Google Shape;289;p40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bg>
      <p:bgPr>
        <a:solidFill>
          <a:schemeClr val="lt2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/>
          <p:nvPr/>
        </p:nvSpPr>
        <p:spPr>
          <a:xfrm flipH="1">
            <a:off x="0" y="3324150"/>
            <a:ext cx="102000" cy="117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1"/>
          <p:cNvPicPr preferRelativeResize="0"/>
          <p:nvPr/>
        </p:nvPicPr>
        <p:blipFill rotWithShape="1">
          <a:blip r:embed="rId2">
            <a:alphaModFix amt="26000"/>
          </a:blip>
          <a:srcRect b="35128" l="1578" r="1569" t="0"/>
          <a:stretch/>
        </p:blipFill>
        <p:spPr>
          <a:xfrm flipH="1" rot="-5400000">
            <a:off x="5419551" y="1443924"/>
            <a:ext cx="5139100" cy="225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1"/>
          <p:cNvSpPr txBox="1"/>
          <p:nvPr>
            <p:ph idx="1" type="body"/>
          </p:nvPr>
        </p:nvSpPr>
        <p:spPr>
          <a:xfrm>
            <a:off x="142225" y="3324150"/>
            <a:ext cx="8088000" cy="1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Slide 3">
  <p:cSld name="SECTION_HEADER_2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97975" y="527725"/>
            <a:ext cx="4040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" name="Google Shape;28;p5"/>
          <p:cNvSpPr/>
          <p:nvPr/>
        </p:nvSpPr>
        <p:spPr>
          <a:xfrm>
            <a:off x="453075" y="1500825"/>
            <a:ext cx="451500" cy="549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59700" y="1781175"/>
            <a:ext cx="38004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76730" y="0"/>
            <a:ext cx="48672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2411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2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42"/>
          <p:cNvPicPr preferRelativeResize="0"/>
          <p:nvPr/>
        </p:nvPicPr>
        <p:blipFill rotWithShape="1">
          <a:blip r:embed="rId2">
            <a:alphaModFix/>
          </a:blip>
          <a:srcRect b="0" l="0" r="9763" t="0"/>
          <a:stretch/>
        </p:blipFill>
        <p:spPr>
          <a:xfrm>
            <a:off x="893125" y="2365150"/>
            <a:ext cx="1933576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 rotWithShape="1">
          <a:blip r:embed="rId3">
            <a:alphaModFix/>
          </a:blip>
          <a:srcRect b="0" l="4954" r="4954" t="0"/>
          <a:stretch/>
        </p:blipFill>
        <p:spPr>
          <a:xfrm>
            <a:off x="3605200" y="2365150"/>
            <a:ext cx="1933576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2"/>
          <p:cNvPicPr preferRelativeResize="0"/>
          <p:nvPr/>
        </p:nvPicPr>
        <p:blipFill rotWithShape="1">
          <a:blip r:embed="rId4">
            <a:alphaModFix/>
          </a:blip>
          <a:srcRect b="0" l="7029" r="7037" t="0"/>
          <a:stretch/>
        </p:blipFill>
        <p:spPr>
          <a:xfrm>
            <a:off x="6317275" y="2365150"/>
            <a:ext cx="193357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2"/>
          <p:cNvSpPr txBox="1"/>
          <p:nvPr>
            <p:ph idx="1" type="body"/>
          </p:nvPr>
        </p:nvSpPr>
        <p:spPr>
          <a:xfrm>
            <a:off x="293375" y="1023100"/>
            <a:ext cx="5278800" cy="34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3" name="Google Shape;303;p42"/>
          <p:cNvSpPr txBox="1"/>
          <p:nvPr>
            <p:ph idx="2" type="body"/>
          </p:nvPr>
        </p:nvSpPr>
        <p:spPr>
          <a:xfrm>
            <a:off x="306350" y="175775"/>
            <a:ext cx="8330400" cy="7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13016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">
  <p:cSld name="CUSTOM_1_1_1_1_1_1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/>
          <p:nvPr/>
        </p:nvSpPr>
        <p:spPr>
          <a:xfrm>
            <a:off x="4564500" y="0"/>
            <a:ext cx="4602300" cy="1187400"/>
          </a:xfrm>
          <a:prstGeom prst="rect">
            <a:avLst/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6748" y="62325"/>
            <a:ext cx="338075" cy="3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3"/>
          <p:cNvPicPr preferRelativeResize="0"/>
          <p:nvPr/>
        </p:nvPicPr>
        <p:blipFill rotWithShape="1">
          <a:blip r:embed="rId3">
            <a:alphaModFix/>
          </a:blip>
          <a:srcRect b="932" l="18780" r="23309" t="932"/>
          <a:stretch/>
        </p:blipFill>
        <p:spPr>
          <a:xfrm>
            <a:off x="0" y="0"/>
            <a:ext cx="4564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/>
          <p:nvPr/>
        </p:nvSpPr>
        <p:spPr>
          <a:xfrm>
            <a:off x="4572000" y="4141825"/>
            <a:ext cx="4564500" cy="1001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3"/>
          <p:cNvSpPr txBox="1"/>
          <p:nvPr/>
        </p:nvSpPr>
        <p:spPr>
          <a:xfrm>
            <a:off x="102000" y="225725"/>
            <a:ext cx="563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Sample Case Study</a:t>
            </a:r>
            <a:endParaRPr sz="28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310" name="Google Shape;31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75" y="3597450"/>
            <a:ext cx="503250" cy="5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3"/>
          <p:cNvSpPr txBox="1"/>
          <p:nvPr/>
        </p:nvSpPr>
        <p:spPr>
          <a:xfrm>
            <a:off x="329350" y="4189975"/>
            <a:ext cx="120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Partners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2" name="Google Shape;312;p43"/>
          <p:cNvSpPr txBox="1"/>
          <p:nvPr/>
        </p:nvSpPr>
        <p:spPr>
          <a:xfrm>
            <a:off x="329350" y="4455875"/>
            <a:ext cx="243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Malaria Consortium</a:t>
            </a:r>
            <a:endParaRPr sz="160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313" name="Google Shape;31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350" y="359462"/>
            <a:ext cx="503250" cy="5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875" y="359450"/>
            <a:ext cx="503250" cy="5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3"/>
          <p:cNvSpPr txBox="1"/>
          <p:nvPr/>
        </p:nvSpPr>
        <p:spPr>
          <a:xfrm>
            <a:off x="5349600" y="290838"/>
            <a:ext cx="120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Location</a:t>
            </a:r>
            <a:endParaRPr sz="12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6" name="Google Shape;316;p43"/>
          <p:cNvSpPr txBox="1"/>
          <p:nvPr/>
        </p:nvSpPr>
        <p:spPr>
          <a:xfrm>
            <a:off x="5349600" y="515825"/>
            <a:ext cx="19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Mozambique</a:t>
            </a:r>
            <a:endParaRPr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17" name="Google Shape;317;p43"/>
          <p:cNvSpPr txBox="1"/>
          <p:nvPr/>
        </p:nvSpPr>
        <p:spPr>
          <a:xfrm>
            <a:off x="4648825" y="1330225"/>
            <a:ext cx="45720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30168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Improve healthcare services and expand coverage using Integrated Community Case Management (iCCM).</a:t>
            </a:r>
            <a:endParaRPr sz="1200">
              <a:solidFill>
                <a:srgbClr val="130168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30168"/>
              </a:buClr>
              <a:buSzPts val="1200"/>
              <a:buFont typeface="Work Sans"/>
              <a:buChar char="●"/>
            </a:pPr>
            <a:r>
              <a:rPr lang="en" sz="12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Application strengthens communication between community health workers (CHWs) and health facility supervisors</a:t>
            </a:r>
            <a:endParaRPr sz="12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30168"/>
              </a:buClr>
              <a:buSzPts val="1200"/>
              <a:buFont typeface="Work Sans"/>
              <a:buChar char="●"/>
            </a:pPr>
            <a:r>
              <a:rPr lang="en" sz="12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upSCALE has the potential to expand into other areas of the health system, with the goal of improved diagnosis, treatment, and monitoring of disease</a:t>
            </a:r>
            <a:endParaRPr sz="12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30168"/>
              </a:buClr>
              <a:buSzPts val="1200"/>
              <a:buFont typeface="Work Sans"/>
              <a:buChar char="●"/>
            </a:pPr>
            <a:r>
              <a:rPr lang="en" sz="12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Data visualisation in real time at the district, provincial, and national levels of Mozambique’s health system</a:t>
            </a:r>
            <a:endParaRPr/>
          </a:p>
        </p:txBody>
      </p:sp>
      <p:sp>
        <p:nvSpPr>
          <p:cNvPr id="318" name="Google Shape;318;p43"/>
          <p:cNvSpPr txBox="1"/>
          <p:nvPr/>
        </p:nvSpPr>
        <p:spPr>
          <a:xfrm>
            <a:off x="5009200" y="4310875"/>
            <a:ext cx="1369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1,000+</a:t>
            </a:r>
            <a:endParaRPr b="1" sz="1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APEs</a:t>
            </a:r>
            <a:endParaRPr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9" name="Google Shape;319;p43"/>
          <p:cNvSpPr txBox="1"/>
          <p:nvPr/>
        </p:nvSpPr>
        <p:spPr>
          <a:xfrm>
            <a:off x="6437425" y="43108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78%</a:t>
            </a:r>
            <a:endParaRPr b="1" sz="1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Increase in Revenue</a:t>
            </a:r>
            <a:endParaRPr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0" name="Google Shape;320;p43"/>
          <p:cNvSpPr txBox="1"/>
          <p:nvPr/>
        </p:nvSpPr>
        <p:spPr>
          <a:xfrm>
            <a:off x="7606275" y="225725"/>
            <a:ext cx="120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Sector</a:t>
            </a:r>
            <a:endParaRPr sz="12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1" name="Google Shape;321;p43"/>
          <p:cNvSpPr txBox="1"/>
          <p:nvPr/>
        </p:nvSpPr>
        <p:spPr>
          <a:xfrm>
            <a:off x="7606275" y="450725"/>
            <a:ext cx="1473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Child Health, Malaria</a:t>
            </a:r>
            <a:endParaRPr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22" name="Google Shape;322;p43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4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Layout" type="tx">
  <p:cSld name="TITLE_AND_BODY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5"/>
          <p:cNvSpPr txBox="1"/>
          <p:nvPr>
            <p:ph type="title"/>
          </p:nvPr>
        </p:nvSpPr>
        <p:spPr>
          <a:xfrm>
            <a:off x="235500" y="140225"/>
            <a:ext cx="8139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venir"/>
              <a:buNone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27" name="Google Shape;327;p45"/>
          <p:cNvSpPr txBox="1"/>
          <p:nvPr>
            <p:ph idx="1" type="body"/>
          </p:nvPr>
        </p:nvSpPr>
        <p:spPr>
          <a:xfrm>
            <a:off x="311700" y="1060375"/>
            <a:ext cx="8520600" cy="3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venir"/>
              <a:buChar char="●"/>
              <a:defRPr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venir"/>
              <a:buChar char="○"/>
              <a:defRPr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venir"/>
              <a:buChar char="■"/>
              <a:defRPr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venir"/>
              <a:buChar char="●"/>
              <a:defRPr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 SemiBold"/>
              <a:buChar char="○"/>
              <a:defRPr sz="1200">
                <a:solidFill>
                  <a:srgbClr val="9E9E9E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Font typeface="Avenir"/>
              <a:buChar char="■"/>
              <a:defRPr sz="1200">
                <a:solidFill>
                  <a:srgbClr val="9E9E9E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200"/>
              <a:buFont typeface="Avenir"/>
              <a:buChar char="●"/>
              <a:defRPr sz="1200">
                <a:solidFill>
                  <a:srgbClr val="9E9E9E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200"/>
              <a:buFont typeface="Avenir"/>
              <a:buChar char="○"/>
              <a:defRPr sz="1200">
                <a:solidFill>
                  <a:srgbClr val="9E9E9E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200"/>
              <a:buFont typeface="Avenir"/>
              <a:buChar char="■"/>
              <a:defRPr sz="1200">
                <a:solidFill>
                  <a:srgbClr val="9E9E9E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28" name="Google Shape;32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Intro">
  <p:cSld name="SECTION_HEADER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4657725" y="0"/>
            <a:ext cx="44862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 txBox="1"/>
          <p:nvPr>
            <p:ph type="title"/>
          </p:nvPr>
        </p:nvSpPr>
        <p:spPr>
          <a:xfrm>
            <a:off x="297975" y="527725"/>
            <a:ext cx="4041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" type="body"/>
          </p:nvPr>
        </p:nvSpPr>
        <p:spPr>
          <a:xfrm>
            <a:off x="381000" y="1781175"/>
            <a:ext cx="39579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Layout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235500" y="140225"/>
            <a:ext cx="8139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11700" y="1060375"/>
            <a:ext cx="8520600" cy="3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Sans SemiBold"/>
              <a:buChar char="○"/>
              <a:defRPr sz="1200">
                <a:solidFill>
                  <a:srgbClr val="9E9E9E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■"/>
              <a:defRPr sz="1200">
                <a:solidFill>
                  <a:srgbClr val="9E9E9E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●"/>
              <a:defRPr sz="1200">
                <a:solidFill>
                  <a:srgbClr val="9E9E9E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○"/>
              <a:defRPr sz="1200">
                <a:solidFill>
                  <a:srgbClr val="9E9E9E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9E9E9E"/>
              </a:buClr>
              <a:buSzPts val="1200"/>
              <a:buChar char="■"/>
              <a:defRPr sz="1200">
                <a:solidFill>
                  <a:srgbClr val="9E9E9E"/>
                </a:solidFill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7"/>
          <p:cNvSpPr/>
          <p:nvPr/>
        </p:nvSpPr>
        <p:spPr>
          <a:xfrm>
            <a:off x="370025" y="742791"/>
            <a:ext cx="451500" cy="549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ion">
  <p:cSld name="TITLE_AND_BODY_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32" y="-85675"/>
            <a:ext cx="9251426" cy="52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/>
          <p:nvPr/>
        </p:nvSpPr>
        <p:spPr>
          <a:xfrm>
            <a:off x="370025" y="742791"/>
            <a:ext cx="451500" cy="5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" name="Google Shape;4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8700" y="63300"/>
            <a:ext cx="549200" cy="2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/>
          <p:nvPr/>
        </p:nvSpPr>
        <p:spPr>
          <a:xfrm>
            <a:off x="1703875" y="1160926"/>
            <a:ext cx="908700" cy="908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8"/>
          <p:cNvSpPr txBox="1"/>
          <p:nvPr>
            <p:ph idx="1" type="subTitle"/>
          </p:nvPr>
        </p:nvSpPr>
        <p:spPr>
          <a:xfrm>
            <a:off x="783675" y="2257718"/>
            <a:ext cx="2898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" name="Google Shape;46;p8"/>
          <p:cNvSpPr/>
          <p:nvPr/>
        </p:nvSpPr>
        <p:spPr>
          <a:xfrm>
            <a:off x="4647425" y="-88975"/>
            <a:ext cx="4580100" cy="5262900"/>
          </a:xfrm>
          <a:prstGeom prst="rect">
            <a:avLst/>
          </a:prstGeom>
          <a:solidFill>
            <a:srgbClr val="000000">
              <a:alpha val="223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8"/>
          <p:cNvSpPr txBox="1"/>
          <p:nvPr>
            <p:ph type="title"/>
          </p:nvPr>
        </p:nvSpPr>
        <p:spPr>
          <a:xfrm>
            <a:off x="235500" y="140225"/>
            <a:ext cx="8139600" cy="4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539575" y="2942850"/>
            <a:ext cx="3465000" cy="20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" name="Google Shape;49;p8"/>
          <p:cNvSpPr/>
          <p:nvPr/>
        </p:nvSpPr>
        <p:spPr>
          <a:xfrm>
            <a:off x="6693300" y="1160926"/>
            <a:ext cx="908700" cy="908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8"/>
          <p:cNvSpPr txBox="1"/>
          <p:nvPr>
            <p:ph idx="3" type="subTitle"/>
          </p:nvPr>
        </p:nvSpPr>
        <p:spPr>
          <a:xfrm>
            <a:off x="5773100" y="2257718"/>
            <a:ext cx="2898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idx="4" type="body"/>
          </p:nvPr>
        </p:nvSpPr>
        <p:spPr>
          <a:xfrm>
            <a:off x="5395900" y="2942850"/>
            <a:ext cx="3465000" cy="20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r Offices">
  <p:cSld name="TITLE_AND_BODY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235500" y="140225"/>
            <a:ext cx="8139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370025" y="742791"/>
            <a:ext cx="451500" cy="549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25" y="1147325"/>
            <a:ext cx="7396576" cy="33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3200" y="608375"/>
            <a:ext cx="994450" cy="11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857" y="2064562"/>
            <a:ext cx="897143" cy="11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6414" y="3507450"/>
            <a:ext cx="948005" cy="11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/SWOT" type="twoColTx">
  <p:cSld name="TITLE_AND_TWO_COLUMN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150" y="2141650"/>
            <a:ext cx="9144000" cy="930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235500" y="140225"/>
            <a:ext cx="8139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1209675" y="1253125"/>
            <a:ext cx="7622700" cy="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Sans SemiBold"/>
              <a:buChar char="○"/>
              <a:defRPr sz="1200">
                <a:solidFill>
                  <a:srgbClr val="9E9E9E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■"/>
              <a:defRPr sz="1200">
                <a:solidFill>
                  <a:srgbClr val="9E9E9E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●"/>
              <a:defRPr sz="1200">
                <a:solidFill>
                  <a:srgbClr val="9E9E9E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○"/>
              <a:defRPr sz="1200">
                <a:solidFill>
                  <a:srgbClr val="9E9E9E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9E9E9E"/>
              </a:buClr>
              <a:buSzPts val="1200"/>
              <a:buChar char="■"/>
              <a:defRPr sz="1200">
                <a:solidFill>
                  <a:srgbClr val="9E9E9E"/>
                </a:solidFill>
              </a:defRPr>
            </a:lvl9pPr>
          </a:lstStyle>
          <a:p/>
        </p:txBody>
      </p:sp>
      <p:sp>
        <p:nvSpPr>
          <p:cNvPr id="64" name="Google Shape;64;p10"/>
          <p:cNvSpPr/>
          <p:nvPr/>
        </p:nvSpPr>
        <p:spPr>
          <a:xfrm>
            <a:off x="370025" y="742791"/>
            <a:ext cx="451500" cy="549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0"/>
          <p:cNvSpPr/>
          <p:nvPr/>
        </p:nvSpPr>
        <p:spPr>
          <a:xfrm>
            <a:off x="381000" y="1329325"/>
            <a:ext cx="602700" cy="60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381000" y="2281825"/>
            <a:ext cx="602700" cy="60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381000" y="3234325"/>
            <a:ext cx="602700" cy="60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0"/>
          <p:cNvSpPr txBox="1"/>
          <p:nvPr>
            <p:ph idx="2" type="body"/>
          </p:nvPr>
        </p:nvSpPr>
        <p:spPr>
          <a:xfrm>
            <a:off x="1285875" y="2213400"/>
            <a:ext cx="7622700" cy="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Sans SemiBold"/>
              <a:buChar char="○"/>
              <a:defRPr sz="1200">
                <a:solidFill>
                  <a:srgbClr val="9E9E9E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■"/>
              <a:defRPr sz="1200">
                <a:solidFill>
                  <a:srgbClr val="9E9E9E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●"/>
              <a:defRPr sz="1200">
                <a:solidFill>
                  <a:srgbClr val="9E9E9E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○"/>
              <a:defRPr sz="1200">
                <a:solidFill>
                  <a:srgbClr val="9E9E9E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9E9E9E"/>
              </a:buClr>
              <a:buSzPts val="1200"/>
              <a:buChar char="■"/>
              <a:defRPr sz="1200">
                <a:solidFill>
                  <a:srgbClr val="9E9E9E"/>
                </a:solidFill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3" type="body"/>
          </p:nvPr>
        </p:nvSpPr>
        <p:spPr>
          <a:xfrm>
            <a:off x="1314450" y="3244075"/>
            <a:ext cx="7622700" cy="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Sans SemiBold"/>
              <a:buChar char="○"/>
              <a:defRPr sz="1200">
                <a:solidFill>
                  <a:srgbClr val="9E9E9E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■"/>
              <a:defRPr sz="1200">
                <a:solidFill>
                  <a:srgbClr val="9E9E9E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●"/>
              <a:defRPr sz="1200">
                <a:solidFill>
                  <a:srgbClr val="9E9E9E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9E9E9E"/>
              </a:buClr>
              <a:buSzPts val="1200"/>
              <a:buChar char="○"/>
              <a:defRPr sz="1200">
                <a:solidFill>
                  <a:srgbClr val="9E9E9E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9E9E9E"/>
              </a:buClr>
              <a:buSzPts val="1200"/>
              <a:buChar char="■"/>
              <a:defRPr sz="1200">
                <a:solidFill>
                  <a:srgbClr val="9E9E9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Helvetica Neue"/>
              <a:buNone/>
              <a:defRPr b="1" sz="2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b="1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b="1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b="1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b="1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b="1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b="1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b="1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b="1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0168"/>
              </a:buClr>
              <a:buSzPts val="2800"/>
              <a:buFont typeface="Work Sans"/>
              <a:buNone/>
              <a:defRPr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2" name="Google Shape;15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800"/>
              <a:buFont typeface="Work Sans"/>
              <a:buChar char="●"/>
              <a:defRPr sz="18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400"/>
              <a:buFont typeface="Work Sans"/>
              <a:buChar char="○"/>
              <a:defRPr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400"/>
              <a:buFont typeface="Work Sans"/>
              <a:buChar char="■"/>
              <a:defRPr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400"/>
              <a:buFont typeface="Work Sans"/>
              <a:buChar char="●"/>
              <a:defRPr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400"/>
              <a:buFont typeface="Work Sans"/>
              <a:buChar char="○"/>
              <a:defRPr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400"/>
              <a:buFont typeface="Work Sans"/>
              <a:buChar char="■"/>
              <a:defRPr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400"/>
              <a:buFont typeface="Work Sans"/>
              <a:buChar char="●"/>
              <a:defRPr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400"/>
              <a:buFont typeface="Work Sans"/>
              <a:buChar char="○"/>
              <a:defRPr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D"/>
              </a:buClr>
              <a:buSzPts val="1400"/>
              <a:buFont typeface="Work Sans"/>
              <a:buChar char="■"/>
              <a:defRPr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153" name="Google Shape;15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who.int/publications/i/item/who-digital-implementation-investment-guide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who.int/publications/i/item/9789240010567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who.int/publications/i/item/9789240010567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006D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/>
          <p:nvPr>
            <p:ph type="ctrTitle"/>
          </p:nvPr>
        </p:nvSpPr>
        <p:spPr>
          <a:xfrm>
            <a:off x="311700" y="2571750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Digital Workflow Template</a:t>
            </a:r>
            <a:endParaRPr b="0" sz="30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334" name="Google Shape;334;p46"/>
          <p:cNvSpPr txBox="1"/>
          <p:nvPr>
            <p:ph idx="1" type="subTitle"/>
          </p:nvPr>
        </p:nvSpPr>
        <p:spPr>
          <a:xfrm>
            <a:off x="311700" y="3295650"/>
            <a:ext cx="8520600" cy="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  <a:latin typeface="Work Sans"/>
                <a:ea typeface="Work Sans"/>
                <a:cs typeface="Work Sans"/>
                <a:sym typeface="Work Sans"/>
              </a:rPr>
              <a:t>Based on the Digital Implementation Investment Guide from</a:t>
            </a:r>
            <a:endParaRPr sz="1300">
              <a:solidFill>
                <a:srgbClr val="F3F3F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35" name="Google Shape;335;p46"/>
          <p:cNvPicPr preferRelativeResize="0"/>
          <p:nvPr/>
        </p:nvPicPr>
        <p:blipFill rotWithShape="1">
          <a:blip r:embed="rId3">
            <a:alphaModFix/>
          </a:blip>
          <a:srcRect b="35128" l="1582" r="1301" t="0"/>
          <a:stretch/>
        </p:blipFill>
        <p:spPr>
          <a:xfrm flipH="1" rot="-5400000">
            <a:off x="5439012" y="1443274"/>
            <a:ext cx="5153025" cy="225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6"/>
          <p:cNvPicPr preferRelativeResize="0"/>
          <p:nvPr/>
        </p:nvPicPr>
        <p:blipFill rotWithShape="1">
          <a:blip r:embed="rId4">
            <a:alphaModFix amt="92000"/>
          </a:blip>
          <a:srcRect b="20299" l="0" r="0" t="22046"/>
          <a:stretch/>
        </p:blipFill>
        <p:spPr>
          <a:xfrm>
            <a:off x="249050" y="3799100"/>
            <a:ext cx="2143724" cy="88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12875"/>
            <a:ext cx="982374" cy="31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5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55"/>
          <p:cNvSpPr txBox="1"/>
          <p:nvPr/>
        </p:nvSpPr>
        <p:spPr>
          <a:xfrm>
            <a:off x="265500" y="218525"/>
            <a:ext cx="61734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Template - CURRENT STATE 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663" name="Google Shape;663;p55"/>
          <p:cNvGrpSpPr/>
          <p:nvPr/>
        </p:nvGrpSpPr>
        <p:grpSpPr>
          <a:xfrm>
            <a:off x="173377" y="874575"/>
            <a:ext cx="8790627" cy="3991800"/>
            <a:chOff x="167100" y="958350"/>
            <a:chExt cx="7876200" cy="3991800"/>
          </a:xfrm>
        </p:grpSpPr>
        <p:sp>
          <p:nvSpPr>
            <p:cNvPr id="664" name="Google Shape;664;p55"/>
            <p:cNvSpPr/>
            <p:nvPr/>
          </p:nvSpPr>
          <p:spPr>
            <a:xfrm>
              <a:off x="167100" y="958350"/>
              <a:ext cx="7876200" cy="3991800"/>
            </a:xfrm>
            <a:prstGeom prst="roundRect">
              <a:avLst>
                <a:gd fmla="val 16667" name="adj"/>
              </a:avLst>
            </a:prstGeom>
            <a:solidFill>
              <a:srgbClr val="130168"/>
            </a:solidFill>
            <a:ln cap="flat" cmpd="sng" w="9525">
              <a:solidFill>
                <a:srgbClr val="1301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  <p:sp>
          <p:nvSpPr>
            <p:cNvPr id="665" name="Google Shape;665;p55"/>
            <p:cNvSpPr/>
            <p:nvPr/>
          </p:nvSpPr>
          <p:spPr>
            <a:xfrm>
              <a:off x="769750" y="958350"/>
              <a:ext cx="6623100" cy="399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  <p:sp>
          <p:nvSpPr>
            <p:cNvPr id="666" name="Google Shape;666;p55"/>
            <p:cNvSpPr/>
            <p:nvPr/>
          </p:nvSpPr>
          <p:spPr>
            <a:xfrm>
              <a:off x="1741175" y="958350"/>
              <a:ext cx="6302100" cy="39918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</p:grpSp>
      <p:cxnSp>
        <p:nvCxnSpPr>
          <p:cNvPr id="667" name="Google Shape;667;p55"/>
          <p:cNvCxnSpPr/>
          <p:nvPr/>
        </p:nvCxnSpPr>
        <p:spPr>
          <a:xfrm>
            <a:off x="769800" y="2239100"/>
            <a:ext cx="8200200" cy="42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68" name="Google Shape;668;p55"/>
          <p:cNvSpPr txBox="1"/>
          <p:nvPr/>
        </p:nvSpPr>
        <p:spPr>
          <a:xfrm rot="-5400000">
            <a:off x="347525" y="1433822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9" name="Google Shape;669;p55"/>
          <p:cNvSpPr txBox="1"/>
          <p:nvPr/>
        </p:nvSpPr>
        <p:spPr>
          <a:xfrm rot="-5400000">
            <a:off x="642275" y="2618700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70" name="Google Shape;670;p55"/>
          <p:cNvCxnSpPr/>
          <p:nvPr/>
        </p:nvCxnSpPr>
        <p:spPr>
          <a:xfrm>
            <a:off x="769800" y="3574400"/>
            <a:ext cx="8194200" cy="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71" name="Google Shape;671;p55"/>
          <p:cNvSpPr txBox="1"/>
          <p:nvPr/>
        </p:nvSpPr>
        <p:spPr>
          <a:xfrm rot="-5400000">
            <a:off x="479375" y="4070950"/>
            <a:ext cx="10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2" name="Google Shape;672;p55"/>
          <p:cNvSpPr txBox="1"/>
          <p:nvPr/>
        </p:nvSpPr>
        <p:spPr>
          <a:xfrm rot="-5400000">
            <a:off x="-354725" y="2754150"/>
            <a:ext cx="175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TEMPLATE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73" name="Google Shape;673;p55"/>
          <p:cNvSpPr/>
          <p:nvPr/>
        </p:nvSpPr>
        <p:spPr>
          <a:xfrm>
            <a:off x="1215275" y="1741950"/>
            <a:ext cx="324300" cy="3243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55"/>
          <p:cNvSpPr txBox="1"/>
          <p:nvPr/>
        </p:nvSpPr>
        <p:spPr>
          <a:xfrm>
            <a:off x="1852175" y="1532712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75" name="Google Shape;675;p55"/>
          <p:cNvSpPr txBox="1"/>
          <p:nvPr/>
        </p:nvSpPr>
        <p:spPr>
          <a:xfrm>
            <a:off x="2595350" y="1532712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76" name="Google Shape;676;p55"/>
          <p:cNvSpPr txBox="1"/>
          <p:nvPr/>
        </p:nvSpPr>
        <p:spPr>
          <a:xfrm>
            <a:off x="2601050" y="4014325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77" name="Google Shape;677;p55"/>
          <p:cNvSpPr txBox="1"/>
          <p:nvPr/>
        </p:nvSpPr>
        <p:spPr>
          <a:xfrm>
            <a:off x="3235550" y="4014325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78" name="Google Shape;678;p55"/>
          <p:cNvSpPr txBox="1"/>
          <p:nvPr/>
        </p:nvSpPr>
        <p:spPr>
          <a:xfrm>
            <a:off x="3748238" y="2854625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79" name="Google Shape;679;p55"/>
          <p:cNvSpPr txBox="1"/>
          <p:nvPr/>
        </p:nvSpPr>
        <p:spPr>
          <a:xfrm>
            <a:off x="5166463" y="2854625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80" name="Google Shape;680;p55"/>
          <p:cNvSpPr txBox="1"/>
          <p:nvPr/>
        </p:nvSpPr>
        <p:spPr>
          <a:xfrm>
            <a:off x="7836725" y="1532712"/>
            <a:ext cx="634500" cy="261600"/>
          </a:xfrm>
          <a:prstGeom prst="rect">
            <a:avLst/>
          </a:prstGeom>
          <a:noFill/>
          <a:ln cap="flat" cmpd="sng" w="9525">
            <a:solidFill>
              <a:srgbClr val="5F6A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81" name="Google Shape;681;p55"/>
          <p:cNvSpPr txBox="1"/>
          <p:nvPr/>
        </p:nvSpPr>
        <p:spPr>
          <a:xfrm>
            <a:off x="5827013" y="1532712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82" name="Google Shape;682;p55"/>
          <p:cNvSpPr txBox="1"/>
          <p:nvPr/>
        </p:nvSpPr>
        <p:spPr>
          <a:xfrm>
            <a:off x="5827013" y="2854625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83" name="Google Shape;683;p55"/>
          <p:cNvSpPr txBox="1"/>
          <p:nvPr/>
        </p:nvSpPr>
        <p:spPr>
          <a:xfrm>
            <a:off x="4497488" y="2854625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accent6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84" name="Google Shape;684;p55"/>
          <p:cNvSpPr/>
          <p:nvPr/>
        </p:nvSpPr>
        <p:spPr>
          <a:xfrm>
            <a:off x="1969325" y="12397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685" name="Google Shape;685;p55"/>
          <p:cNvCxnSpPr>
            <a:endCxn id="686" idx="1"/>
          </p:cNvCxnSpPr>
          <p:nvPr/>
        </p:nvCxnSpPr>
        <p:spPr>
          <a:xfrm flipH="1" rot="10800000">
            <a:off x="2369600" y="1401875"/>
            <a:ext cx="207300" cy="9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6" name="Google Shape;686;p55"/>
          <p:cNvSpPr/>
          <p:nvPr/>
        </p:nvSpPr>
        <p:spPr>
          <a:xfrm>
            <a:off x="2576900" y="1232525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687" name="Google Shape;687;p55"/>
          <p:cNvCxnSpPr>
            <a:stCxn id="675" idx="2"/>
            <a:endCxn id="688" idx="0"/>
          </p:cNvCxnSpPr>
          <p:nvPr/>
        </p:nvCxnSpPr>
        <p:spPr>
          <a:xfrm>
            <a:off x="2912600" y="1794312"/>
            <a:ext cx="5700" cy="18957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8" name="Google Shape;688;p55"/>
          <p:cNvSpPr/>
          <p:nvPr/>
        </p:nvSpPr>
        <p:spPr>
          <a:xfrm>
            <a:off x="2718200" y="36900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3.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89" name="Google Shape;689;p55"/>
          <p:cNvSpPr/>
          <p:nvPr/>
        </p:nvSpPr>
        <p:spPr>
          <a:xfrm>
            <a:off x="3352700" y="36900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4.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690" name="Google Shape;690;p55"/>
          <p:cNvCxnSpPr>
            <a:stCxn id="688" idx="3"/>
            <a:endCxn id="689" idx="1"/>
          </p:cNvCxnSpPr>
          <p:nvPr/>
        </p:nvCxnSpPr>
        <p:spPr>
          <a:xfrm>
            <a:off x="3118400" y="3852175"/>
            <a:ext cx="2343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1" name="Google Shape;691;p55"/>
          <p:cNvCxnSpPr>
            <a:stCxn id="689" idx="0"/>
            <a:endCxn id="692" idx="1"/>
          </p:cNvCxnSpPr>
          <p:nvPr/>
        </p:nvCxnSpPr>
        <p:spPr>
          <a:xfrm rot="-5400000">
            <a:off x="3153350" y="3119275"/>
            <a:ext cx="970200" cy="1713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2" name="Google Shape;692;p55"/>
          <p:cNvSpPr/>
          <p:nvPr/>
        </p:nvSpPr>
        <p:spPr>
          <a:xfrm>
            <a:off x="3724100" y="2550325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5.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693" name="Google Shape;693;p55"/>
          <p:cNvCxnSpPr>
            <a:stCxn id="678" idx="2"/>
            <a:endCxn id="689" idx="3"/>
          </p:cNvCxnSpPr>
          <p:nvPr/>
        </p:nvCxnSpPr>
        <p:spPr>
          <a:xfrm rot="5400000">
            <a:off x="3541238" y="3327875"/>
            <a:ext cx="735900" cy="3126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4" name="Google Shape;694;p55"/>
          <p:cNvCxnSpPr>
            <a:stCxn id="692" idx="3"/>
            <a:endCxn id="695" idx="1"/>
          </p:cNvCxnSpPr>
          <p:nvPr/>
        </p:nvCxnSpPr>
        <p:spPr>
          <a:xfrm>
            <a:off x="4406900" y="2719675"/>
            <a:ext cx="207600" cy="600"/>
          </a:xfrm>
          <a:prstGeom prst="bentConnector3">
            <a:avLst>
              <a:gd fmla="val 5003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6" name="Google Shape;696;p55"/>
          <p:cNvSpPr/>
          <p:nvPr/>
        </p:nvSpPr>
        <p:spPr>
          <a:xfrm>
            <a:off x="5298788" y="25575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7.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97" name="Google Shape;697;p55"/>
          <p:cNvSpPr/>
          <p:nvPr/>
        </p:nvSpPr>
        <p:spPr>
          <a:xfrm>
            <a:off x="7795450" y="1232525"/>
            <a:ext cx="754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10.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698" name="Google Shape;698;p55"/>
          <p:cNvCxnSpPr>
            <a:stCxn id="696" idx="0"/>
            <a:endCxn id="699" idx="1"/>
          </p:cNvCxnSpPr>
          <p:nvPr/>
        </p:nvCxnSpPr>
        <p:spPr>
          <a:xfrm rot="-5400000">
            <a:off x="5073038" y="1827775"/>
            <a:ext cx="1155600" cy="3039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0" name="Google Shape;700;p55"/>
          <p:cNvCxnSpPr>
            <a:stCxn id="680" idx="2"/>
            <a:endCxn id="677" idx="2"/>
          </p:cNvCxnSpPr>
          <p:nvPr/>
        </p:nvCxnSpPr>
        <p:spPr>
          <a:xfrm rot="5400000">
            <a:off x="4612625" y="734562"/>
            <a:ext cx="2481600" cy="4601100"/>
          </a:xfrm>
          <a:prstGeom prst="bentConnector3">
            <a:avLst>
              <a:gd fmla="val 109596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1" name="Google Shape;701;p55"/>
          <p:cNvCxnSpPr>
            <a:stCxn id="697" idx="3"/>
            <a:endCxn id="702" idx="0"/>
          </p:cNvCxnSpPr>
          <p:nvPr/>
        </p:nvCxnSpPr>
        <p:spPr>
          <a:xfrm>
            <a:off x="8550250" y="1401875"/>
            <a:ext cx="168900" cy="14934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2" name="Google Shape;702;p55"/>
          <p:cNvSpPr/>
          <p:nvPr/>
        </p:nvSpPr>
        <p:spPr>
          <a:xfrm>
            <a:off x="8557025" y="2895200"/>
            <a:ext cx="324300" cy="3243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3" name="Google Shape;703;p55"/>
          <p:cNvCxnSpPr>
            <a:stCxn id="673" idx="0"/>
            <a:endCxn id="684" idx="1"/>
          </p:cNvCxnSpPr>
          <p:nvPr/>
        </p:nvCxnSpPr>
        <p:spPr>
          <a:xfrm rot="-5400000">
            <a:off x="1503275" y="1275900"/>
            <a:ext cx="340200" cy="5919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4" name="Google Shape;704;p55"/>
          <p:cNvSpPr txBox="1"/>
          <p:nvPr/>
        </p:nvSpPr>
        <p:spPr>
          <a:xfrm>
            <a:off x="1195625" y="204510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Start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05" name="Google Shape;705;p55"/>
          <p:cNvSpPr txBox="1"/>
          <p:nvPr/>
        </p:nvSpPr>
        <p:spPr>
          <a:xfrm>
            <a:off x="8537375" y="321950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End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699" name="Google Shape;699;p55"/>
          <p:cNvSpPr/>
          <p:nvPr/>
        </p:nvSpPr>
        <p:spPr>
          <a:xfrm>
            <a:off x="5802863" y="1232525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8.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06" name="Google Shape;706;p55"/>
          <p:cNvSpPr txBox="1"/>
          <p:nvPr/>
        </p:nvSpPr>
        <p:spPr>
          <a:xfrm>
            <a:off x="6487575" y="2858737"/>
            <a:ext cx="634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cxnSp>
        <p:nvCxnSpPr>
          <p:cNvPr id="707" name="Google Shape;707;p55"/>
          <p:cNvCxnSpPr>
            <a:stCxn id="681" idx="2"/>
            <a:endCxn id="708" idx="0"/>
          </p:cNvCxnSpPr>
          <p:nvPr/>
        </p:nvCxnSpPr>
        <p:spPr>
          <a:xfrm flipH="1" rot="-5400000">
            <a:off x="5762963" y="2175612"/>
            <a:ext cx="763200" cy="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9" name="Google Shape;709;p55"/>
          <p:cNvSpPr/>
          <p:nvPr/>
        </p:nvSpPr>
        <p:spPr>
          <a:xfrm>
            <a:off x="3642800" y="3508250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710" name="Google Shape;710;p55"/>
          <p:cNvSpPr txBox="1"/>
          <p:nvPr/>
        </p:nvSpPr>
        <p:spPr>
          <a:xfrm>
            <a:off x="3259700" y="114910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11" name="Google Shape;711;p55"/>
          <p:cNvSpPr txBox="1"/>
          <p:nvPr/>
        </p:nvSpPr>
        <p:spPr>
          <a:xfrm>
            <a:off x="2929150" y="1816863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12" name="Google Shape;712;p55"/>
          <p:cNvSpPr txBox="1"/>
          <p:nvPr/>
        </p:nvSpPr>
        <p:spPr>
          <a:xfrm>
            <a:off x="8452900" y="113150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13" name="Google Shape;713;p55"/>
          <p:cNvSpPr txBox="1"/>
          <p:nvPr/>
        </p:nvSpPr>
        <p:spPr>
          <a:xfrm>
            <a:off x="6438813" y="1119788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08" name="Google Shape;708;p55"/>
          <p:cNvSpPr/>
          <p:nvPr/>
        </p:nvSpPr>
        <p:spPr>
          <a:xfrm>
            <a:off x="5944163" y="25575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9.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714" name="Google Shape;714;p55"/>
          <p:cNvCxnSpPr>
            <a:stCxn id="699" idx="3"/>
            <a:endCxn id="697" idx="1"/>
          </p:cNvCxnSpPr>
          <p:nvPr/>
        </p:nvCxnSpPr>
        <p:spPr>
          <a:xfrm>
            <a:off x="6485663" y="1401875"/>
            <a:ext cx="13098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5" name="Google Shape;715;p55"/>
          <p:cNvSpPr txBox="1"/>
          <p:nvPr/>
        </p:nvSpPr>
        <p:spPr>
          <a:xfrm>
            <a:off x="4289813" y="2418163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16" name="Google Shape;716;p55"/>
          <p:cNvSpPr txBox="1"/>
          <p:nvPr/>
        </p:nvSpPr>
        <p:spPr>
          <a:xfrm>
            <a:off x="4115725" y="315850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17" name="Google Shape;717;p55"/>
          <p:cNvSpPr txBox="1"/>
          <p:nvPr/>
        </p:nvSpPr>
        <p:spPr>
          <a:xfrm>
            <a:off x="6140938" y="1871738"/>
            <a:ext cx="363600" cy="261600"/>
          </a:xfrm>
          <a:prstGeom prst="rect">
            <a:avLst/>
          </a:prstGeom>
          <a:noFill/>
          <a:ln cap="flat" cmpd="sng" w="9525">
            <a:solidFill>
              <a:srgbClr val="5F6A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18" name="Google Shape;718;p55"/>
          <p:cNvSpPr txBox="1"/>
          <p:nvPr/>
        </p:nvSpPr>
        <p:spPr>
          <a:xfrm>
            <a:off x="8153963" y="1981688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19" name="Google Shape;719;p55"/>
          <p:cNvSpPr/>
          <p:nvPr/>
        </p:nvSpPr>
        <p:spPr>
          <a:xfrm>
            <a:off x="7867675" y="428675"/>
            <a:ext cx="1163400" cy="357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Bottleneck where digital health intervention would add value</a:t>
            </a:r>
            <a:endParaRPr sz="6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720" name="Google Shape;720;p55"/>
          <p:cNvCxnSpPr>
            <a:stCxn id="708" idx="3"/>
            <a:endCxn id="697" idx="1"/>
          </p:cNvCxnSpPr>
          <p:nvPr/>
        </p:nvCxnSpPr>
        <p:spPr>
          <a:xfrm flipH="1" rot="10800000">
            <a:off x="6344363" y="1401775"/>
            <a:ext cx="1451100" cy="13179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1" name="Google Shape;721;p55"/>
          <p:cNvSpPr/>
          <p:nvPr/>
        </p:nvSpPr>
        <p:spPr>
          <a:xfrm>
            <a:off x="7687150" y="292875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722" name="Google Shape;722;p55"/>
          <p:cNvSpPr/>
          <p:nvPr/>
        </p:nvSpPr>
        <p:spPr>
          <a:xfrm>
            <a:off x="4191800" y="3676850"/>
            <a:ext cx="682800" cy="4491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cxnSp>
        <p:nvCxnSpPr>
          <p:cNvPr id="723" name="Google Shape;723;p55"/>
          <p:cNvCxnSpPr>
            <a:stCxn id="722" idx="1"/>
            <a:endCxn id="709" idx="6"/>
          </p:cNvCxnSpPr>
          <p:nvPr/>
        </p:nvCxnSpPr>
        <p:spPr>
          <a:xfrm rot="10800000">
            <a:off x="3900500" y="3637100"/>
            <a:ext cx="291300" cy="264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24" name="Google Shape;724;p55"/>
          <p:cNvSpPr/>
          <p:nvPr/>
        </p:nvSpPr>
        <p:spPr>
          <a:xfrm>
            <a:off x="6396075" y="2922487"/>
            <a:ext cx="726000" cy="4491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cxnSp>
        <p:nvCxnSpPr>
          <p:cNvPr id="725" name="Google Shape;725;p55"/>
          <p:cNvCxnSpPr>
            <a:stCxn id="724" idx="0"/>
            <a:endCxn id="726" idx="6"/>
          </p:cNvCxnSpPr>
          <p:nvPr/>
        </p:nvCxnSpPr>
        <p:spPr>
          <a:xfrm flipH="1" rot="5400000">
            <a:off x="6405675" y="2569087"/>
            <a:ext cx="444600" cy="262200"/>
          </a:xfrm>
          <a:prstGeom prst="curvedConnector2">
            <a:avLst/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27" name="Google Shape;727;p55"/>
          <p:cNvCxnSpPr>
            <a:stCxn id="686" idx="3"/>
            <a:endCxn id="699" idx="1"/>
          </p:cNvCxnSpPr>
          <p:nvPr/>
        </p:nvCxnSpPr>
        <p:spPr>
          <a:xfrm>
            <a:off x="3259700" y="1401875"/>
            <a:ext cx="2543100" cy="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5" name="Google Shape;695;p55"/>
          <p:cNvSpPr/>
          <p:nvPr/>
        </p:nvSpPr>
        <p:spPr>
          <a:xfrm>
            <a:off x="4614644" y="25575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6.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728" name="Google Shape;728;p55"/>
          <p:cNvCxnSpPr>
            <a:stCxn id="695" idx="3"/>
            <a:endCxn id="696" idx="1"/>
          </p:cNvCxnSpPr>
          <p:nvPr/>
        </p:nvCxnSpPr>
        <p:spPr>
          <a:xfrm>
            <a:off x="5014844" y="2719675"/>
            <a:ext cx="283800" cy="600"/>
          </a:xfrm>
          <a:prstGeom prst="bentConnector3">
            <a:avLst>
              <a:gd fmla="val 5002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6" name="Google Shape;726;p55"/>
          <p:cNvSpPr/>
          <p:nvPr/>
        </p:nvSpPr>
        <p:spPr>
          <a:xfrm>
            <a:off x="6239025" y="2349050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729" name="Google Shape;729;p55"/>
          <p:cNvSpPr/>
          <p:nvPr/>
        </p:nvSpPr>
        <p:spPr>
          <a:xfrm>
            <a:off x="3002000" y="1124500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730" name="Google Shape;730;p55"/>
          <p:cNvSpPr/>
          <p:nvPr/>
        </p:nvSpPr>
        <p:spPr>
          <a:xfrm>
            <a:off x="3500525" y="1496850"/>
            <a:ext cx="682800" cy="4491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cxnSp>
        <p:nvCxnSpPr>
          <p:cNvPr id="731" name="Google Shape;731;p55"/>
          <p:cNvCxnSpPr>
            <a:stCxn id="730" idx="1"/>
            <a:endCxn id="729" idx="6"/>
          </p:cNvCxnSpPr>
          <p:nvPr/>
        </p:nvCxnSpPr>
        <p:spPr>
          <a:xfrm rot="10800000">
            <a:off x="3259625" y="1253400"/>
            <a:ext cx="240900" cy="468000"/>
          </a:xfrm>
          <a:prstGeom prst="curvedConnector3">
            <a:avLst>
              <a:gd fmla="val 49984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6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56"/>
          <p:cNvSpPr txBox="1"/>
          <p:nvPr/>
        </p:nvSpPr>
        <p:spPr>
          <a:xfrm>
            <a:off x="265500" y="218525"/>
            <a:ext cx="61734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Template - FUTURE STATE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738" name="Google Shape;738;p56"/>
          <p:cNvGrpSpPr/>
          <p:nvPr/>
        </p:nvGrpSpPr>
        <p:grpSpPr>
          <a:xfrm>
            <a:off x="179445" y="878125"/>
            <a:ext cx="8784326" cy="4234901"/>
            <a:chOff x="167100" y="958350"/>
            <a:chExt cx="7876200" cy="3991800"/>
          </a:xfrm>
        </p:grpSpPr>
        <p:sp>
          <p:nvSpPr>
            <p:cNvPr id="739" name="Google Shape;739;p56"/>
            <p:cNvSpPr/>
            <p:nvPr/>
          </p:nvSpPr>
          <p:spPr>
            <a:xfrm>
              <a:off x="167100" y="958350"/>
              <a:ext cx="7876200" cy="3991800"/>
            </a:xfrm>
            <a:prstGeom prst="roundRect">
              <a:avLst>
                <a:gd fmla="val 16667" name="adj"/>
              </a:avLst>
            </a:prstGeom>
            <a:solidFill>
              <a:srgbClr val="130168"/>
            </a:solidFill>
            <a:ln cap="flat" cmpd="sng" w="9525">
              <a:solidFill>
                <a:srgbClr val="1301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6"/>
            <p:cNvSpPr/>
            <p:nvPr/>
          </p:nvSpPr>
          <p:spPr>
            <a:xfrm>
              <a:off x="769750" y="958350"/>
              <a:ext cx="6623100" cy="399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6"/>
            <p:cNvSpPr/>
            <p:nvPr/>
          </p:nvSpPr>
          <p:spPr>
            <a:xfrm>
              <a:off x="1741175" y="958350"/>
              <a:ext cx="6302100" cy="39918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742" name="Google Shape;742;p56"/>
          <p:cNvCxnSpPr/>
          <p:nvPr/>
        </p:nvCxnSpPr>
        <p:spPr>
          <a:xfrm>
            <a:off x="769800" y="2239100"/>
            <a:ext cx="8200200" cy="42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43" name="Google Shape;743;p56"/>
          <p:cNvCxnSpPr/>
          <p:nvPr/>
        </p:nvCxnSpPr>
        <p:spPr>
          <a:xfrm>
            <a:off x="769800" y="3574400"/>
            <a:ext cx="8194200" cy="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44" name="Google Shape;744;p56"/>
          <p:cNvSpPr txBox="1"/>
          <p:nvPr/>
        </p:nvSpPr>
        <p:spPr>
          <a:xfrm rot="-5400000">
            <a:off x="-354725" y="2754150"/>
            <a:ext cx="175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TEMPLATE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45" name="Google Shape;745;p56"/>
          <p:cNvSpPr txBox="1"/>
          <p:nvPr/>
        </p:nvSpPr>
        <p:spPr>
          <a:xfrm rot="-5400000">
            <a:off x="347525" y="1433822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6" name="Google Shape;746;p56"/>
          <p:cNvSpPr txBox="1"/>
          <p:nvPr/>
        </p:nvSpPr>
        <p:spPr>
          <a:xfrm rot="-5400000">
            <a:off x="642275" y="2618700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7" name="Google Shape;747;p56"/>
          <p:cNvSpPr/>
          <p:nvPr/>
        </p:nvSpPr>
        <p:spPr>
          <a:xfrm>
            <a:off x="1215275" y="1741950"/>
            <a:ext cx="324300" cy="3243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8" name="Google Shape;748;p56"/>
          <p:cNvCxnSpPr>
            <a:stCxn id="749" idx="3"/>
            <a:endCxn id="750" idx="1"/>
          </p:cNvCxnSpPr>
          <p:nvPr/>
        </p:nvCxnSpPr>
        <p:spPr>
          <a:xfrm>
            <a:off x="3306250" y="1399488"/>
            <a:ext cx="2737200" cy="90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1" name="Google Shape;751;p56"/>
          <p:cNvCxnSpPr>
            <a:stCxn id="752" idx="2"/>
            <a:endCxn id="753" idx="0"/>
          </p:cNvCxnSpPr>
          <p:nvPr/>
        </p:nvCxnSpPr>
        <p:spPr>
          <a:xfrm flipH="1" rot="-5400000">
            <a:off x="2037963" y="2739288"/>
            <a:ext cx="1813800" cy="600"/>
          </a:xfrm>
          <a:prstGeom prst="bentConnector3">
            <a:avLst>
              <a:gd fmla="val 50003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4" name="Google Shape;754;p56"/>
          <p:cNvSpPr txBox="1"/>
          <p:nvPr/>
        </p:nvSpPr>
        <p:spPr>
          <a:xfrm rot="-5400000">
            <a:off x="479375" y="4070950"/>
            <a:ext cx="10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5" name="Google Shape;755;p56"/>
          <p:cNvSpPr txBox="1"/>
          <p:nvPr/>
        </p:nvSpPr>
        <p:spPr>
          <a:xfrm>
            <a:off x="3976850" y="273013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6" name="Google Shape;756;p56"/>
          <p:cNvSpPr txBox="1"/>
          <p:nvPr/>
        </p:nvSpPr>
        <p:spPr>
          <a:xfrm>
            <a:off x="7729150" y="157108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7" name="Google Shape;757;p56"/>
          <p:cNvSpPr txBox="1"/>
          <p:nvPr/>
        </p:nvSpPr>
        <p:spPr>
          <a:xfrm>
            <a:off x="6106900" y="157108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2" name="Google Shape;752;p56"/>
          <p:cNvSpPr txBox="1"/>
          <p:nvPr/>
        </p:nvSpPr>
        <p:spPr>
          <a:xfrm>
            <a:off x="2627313" y="157108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8" name="Google Shape;758;p56"/>
          <p:cNvSpPr txBox="1"/>
          <p:nvPr/>
        </p:nvSpPr>
        <p:spPr>
          <a:xfrm>
            <a:off x="8335500" y="273013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9" name="Google Shape;759;p56"/>
          <p:cNvSpPr txBox="1"/>
          <p:nvPr/>
        </p:nvSpPr>
        <p:spPr>
          <a:xfrm>
            <a:off x="4813388" y="273013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accent6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0" name="Google Shape;760;p56"/>
          <p:cNvSpPr txBox="1"/>
          <p:nvPr/>
        </p:nvSpPr>
        <p:spPr>
          <a:xfrm>
            <a:off x="2930750" y="4035275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1" name="Google Shape;761;p56"/>
          <p:cNvSpPr txBox="1"/>
          <p:nvPr/>
        </p:nvSpPr>
        <p:spPr>
          <a:xfrm>
            <a:off x="5502288" y="273013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2" name="Google Shape;762;p56"/>
          <p:cNvSpPr txBox="1"/>
          <p:nvPr/>
        </p:nvSpPr>
        <p:spPr>
          <a:xfrm>
            <a:off x="6137513" y="273013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3" name="Google Shape;763;p56"/>
          <p:cNvSpPr txBox="1"/>
          <p:nvPr/>
        </p:nvSpPr>
        <p:spPr>
          <a:xfrm>
            <a:off x="2296250" y="4035275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4" name="Google Shape;764;p56"/>
          <p:cNvSpPr txBox="1"/>
          <p:nvPr/>
        </p:nvSpPr>
        <p:spPr>
          <a:xfrm>
            <a:off x="1852175" y="1571088"/>
            <a:ext cx="6345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cxnSp>
        <p:nvCxnSpPr>
          <p:cNvPr id="765" name="Google Shape;765;p56"/>
          <p:cNvCxnSpPr>
            <a:stCxn id="753" idx="3"/>
            <a:endCxn id="766" idx="1"/>
          </p:cNvCxnSpPr>
          <p:nvPr/>
        </p:nvCxnSpPr>
        <p:spPr>
          <a:xfrm flipH="1" rot="10800000">
            <a:off x="3616275" y="2591800"/>
            <a:ext cx="336300" cy="1628100"/>
          </a:xfrm>
          <a:prstGeom prst="bentConnector3">
            <a:avLst>
              <a:gd fmla="val 50019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6" name="Google Shape;766;p56"/>
          <p:cNvSpPr/>
          <p:nvPr/>
        </p:nvSpPr>
        <p:spPr>
          <a:xfrm>
            <a:off x="3952700" y="2422475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5.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767" name="Google Shape;767;p56"/>
          <p:cNvCxnSpPr>
            <a:stCxn id="755" idx="2"/>
            <a:endCxn id="753" idx="2"/>
          </p:cNvCxnSpPr>
          <p:nvPr/>
        </p:nvCxnSpPr>
        <p:spPr>
          <a:xfrm rot="5400000">
            <a:off x="2718650" y="3217788"/>
            <a:ext cx="1801500" cy="1349400"/>
          </a:xfrm>
          <a:prstGeom prst="bentConnector3">
            <a:avLst>
              <a:gd fmla="val 113216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8" name="Google Shape;768;p56"/>
          <p:cNvCxnSpPr>
            <a:stCxn id="766" idx="3"/>
            <a:endCxn id="769" idx="1"/>
          </p:cNvCxnSpPr>
          <p:nvPr/>
        </p:nvCxnSpPr>
        <p:spPr>
          <a:xfrm>
            <a:off x="4635500" y="2591825"/>
            <a:ext cx="283800" cy="600"/>
          </a:xfrm>
          <a:prstGeom prst="bentConnector3">
            <a:avLst>
              <a:gd fmla="val 5002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0" name="Google Shape;770;p56"/>
          <p:cNvSpPr/>
          <p:nvPr/>
        </p:nvSpPr>
        <p:spPr>
          <a:xfrm>
            <a:off x="5603588" y="242967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7.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771" name="Google Shape;771;p56"/>
          <p:cNvSpPr/>
          <p:nvPr/>
        </p:nvSpPr>
        <p:spPr>
          <a:xfrm>
            <a:off x="7643175" y="1239097"/>
            <a:ext cx="7623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10.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772" name="Google Shape;772;p56"/>
          <p:cNvCxnSpPr>
            <a:stCxn id="769" idx="0"/>
            <a:endCxn id="750" idx="1"/>
          </p:cNvCxnSpPr>
          <p:nvPr/>
        </p:nvCxnSpPr>
        <p:spPr>
          <a:xfrm rot="-5400000">
            <a:off x="5070794" y="1457225"/>
            <a:ext cx="1021200" cy="9237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3" name="Google Shape;773;p56"/>
          <p:cNvCxnSpPr>
            <a:stCxn id="756" idx="2"/>
            <a:endCxn id="753" idx="2"/>
          </p:cNvCxnSpPr>
          <p:nvPr/>
        </p:nvCxnSpPr>
        <p:spPr>
          <a:xfrm rot="5400000">
            <a:off x="4015300" y="761988"/>
            <a:ext cx="2960400" cy="5101800"/>
          </a:xfrm>
          <a:prstGeom prst="bentConnector3">
            <a:avLst>
              <a:gd fmla="val 108047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4" name="Google Shape;774;p56"/>
          <p:cNvCxnSpPr>
            <a:stCxn id="771" idx="3"/>
            <a:endCxn id="775" idx="0"/>
          </p:cNvCxnSpPr>
          <p:nvPr/>
        </p:nvCxnSpPr>
        <p:spPr>
          <a:xfrm>
            <a:off x="8405475" y="1408447"/>
            <a:ext cx="247200" cy="10212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6" name="Google Shape;776;p56"/>
          <p:cNvSpPr/>
          <p:nvPr/>
        </p:nvSpPr>
        <p:spPr>
          <a:xfrm>
            <a:off x="8490600" y="3267875"/>
            <a:ext cx="324300" cy="3243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77" name="Google Shape;777;p56"/>
          <p:cNvCxnSpPr>
            <a:stCxn id="747" idx="0"/>
            <a:endCxn id="778" idx="1"/>
          </p:cNvCxnSpPr>
          <p:nvPr/>
        </p:nvCxnSpPr>
        <p:spPr>
          <a:xfrm rot="-5400000">
            <a:off x="1506275" y="1278900"/>
            <a:ext cx="334200" cy="5919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9" name="Google Shape;779;p56"/>
          <p:cNvSpPr txBox="1"/>
          <p:nvPr/>
        </p:nvSpPr>
        <p:spPr>
          <a:xfrm>
            <a:off x="1195625" y="2039975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Start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80" name="Google Shape;780;p56"/>
          <p:cNvSpPr txBox="1"/>
          <p:nvPr/>
        </p:nvSpPr>
        <p:spPr>
          <a:xfrm>
            <a:off x="8487950" y="359600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End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0" name="Google Shape;750;p56"/>
          <p:cNvSpPr/>
          <p:nvPr/>
        </p:nvSpPr>
        <p:spPr>
          <a:xfrm>
            <a:off x="6043300" y="1239097"/>
            <a:ext cx="7623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8.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781" name="Google Shape;781;p56"/>
          <p:cNvSpPr txBox="1"/>
          <p:nvPr/>
        </p:nvSpPr>
        <p:spPr>
          <a:xfrm>
            <a:off x="6854725" y="2764725"/>
            <a:ext cx="634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cxnSp>
        <p:nvCxnSpPr>
          <p:cNvPr id="782" name="Google Shape;782;p56"/>
          <p:cNvCxnSpPr>
            <a:stCxn id="757" idx="2"/>
            <a:endCxn id="783" idx="0"/>
          </p:cNvCxnSpPr>
          <p:nvPr/>
        </p:nvCxnSpPr>
        <p:spPr>
          <a:xfrm flipH="1" rot="-5400000">
            <a:off x="6125950" y="2130888"/>
            <a:ext cx="597000" cy="6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4" name="Google Shape;784;p56"/>
          <p:cNvSpPr txBox="1"/>
          <p:nvPr/>
        </p:nvSpPr>
        <p:spPr>
          <a:xfrm>
            <a:off x="8335975" y="1411325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85" name="Google Shape;785;p56"/>
          <p:cNvSpPr txBox="1"/>
          <p:nvPr/>
        </p:nvSpPr>
        <p:spPr>
          <a:xfrm>
            <a:off x="6606538" y="1467113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83" name="Google Shape;783;p56"/>
          <p:cNvSpPr/>
          <p:nvPr/>
        </p:nvSpPr>
        <p:spPr>
          <a:xfrm>
            <a:off x="6224050" y="242967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9.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786" name="Google Shape;786;p56"/>
          <p:cNvCxnSpPr>
            <a:stCxn id="750" idx="3"/>
            <a:endCxn id="771" idx="1"/>
          </p:cNvCxnSpPr>
          <p:nvPr/>
        </p:nvCxnSpPr>
        <p:spPr>
          <a:xfrm>
            <a:off x="6805600" y="1408447"/>
            <a:ext cx="837600" cy="6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7" name="Google Shape;787;p56"/>
          <p:cNvSpPr txBox="1"/>
          <p:nvPr/>
        </p:nvSpPr>
        <p:spPr>
          <a:xfrm>
            <a:off x="4575700" y="2626713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88" name="Google Shape;788;p56"/>
          <p:cNvSpPr txBox="1"/>
          <p:nvPr/>
        </p:nvSpPr>
        <p:spPr>
          <a:xfrm>
            <a:off x="4294100" y="3036988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89" name="Google Shape;789;p56"/>
          <p:cNvSpPr txBox="1"/>
          <p:nvPr/>
        </p:nvSpPr>
        <p:spPr>
          <a:xfrm>
            <a:off x="6419900" y="197075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790" name="Google Shape;790;p56"/>
          <p:cNvSpPr txBox="1"/>
          <p:nvPr/>
        </p:nvSpPr>
        <p:spPr>
          <a:xfrm>
            <a:off x="8046388" y="1981688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cxnSp>
        <p:nvCxnSpPr>
          <p:cNvPr id="791" name="Google Shape;791;p56"/>
          <p:cNvCxnSpPr>
            <a:stCxn id="792" idx="2"/>
            <a:endCxn id="771" idx="1"/>
          </p:cNvCxnSpPr>
          <p:nvPr/>
        </p:nvCxnSpPr>
        <p:spPr>
          <a:xfrm rot="-5400000">
            <a:off x="5962088" y="1586250"/>
            <a:ext cx="1859100" cy="1503300"/>
          </a:xfrm>
          <a:prstGeom prst="bentConnector4">
            <a:avLst>
              <a:gd fmla="val -12809" name="adj1"/>
              <a:gd fmla="val 72766" name="adj2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3" name="Google Shape;793;p56"/>
          <p:cNvCxnSpPr>
            <a:stCxn id="778" idx="3"/>
            <a:endCxn id="749" idx="1"/>
          </p:cNvCxnSpPr>
          <p:nvPr/>
        </p:nvCxnSpPr>
        <p:spPr>
          <a:xfrm flipH="1" rot="10800000">
            <a:off x="2369525" y="1399381"/>
            <a:ext cx="253800" cy="8400"/>
          </a:xfrm>
          <a:prstGeom prst="bentConnector3">
            <a:avLst>
              <a:gd fmla="val 5002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4" name="Google Shape;794;p56"/>
          <p:cNvSpPr/>
          <p:nvPr/>
        </p:nvSpPr>
        <p:spPr>
          <a:xfrm>
            <a:off x="1215275" y="4086500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cxnSp>
        <p:nvCxnSpPr>
          <p:cNvPr id="795" name="Google Shape;795;p56"/>
          <p:cNvCxnSpPr>
            <a:stCxn id="794" idx="3"/>
            <a:endCxn id="796" idx="1"/>
          </p:cNvCxnSpPr>
          <p:nvPr/>
        </p:nvCxnSpPr>
        <p:spPr>
          <a:xfrm>
            <a:off x="1898075" y="4311200"/>
            <a:ext cx="111300" cy="270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97" name="Google Shape;797;p56"/>
          <p:cNvSpPr/>
          <p:nvPr/>
        </p:nvSpPr>
        <p:spPr>
          <a:xfrm>
            <a:off x="3569513" y="1529124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cxnSp>
        <p:nvCxnSpPr>
          <p:cNvPr id="798" name="Google Shape;798;p56"/>
          <p:cNvCxnSpPr>
            <a:stCxn id="797" idx="1"/>
            <a:endCxn id="799" idx="3"/>
          </p:cNvCxnSpPr>
          <p:nvPr/>
        </p:nvCxnSpPr>
        <p:spPr>
          <a:xfrm rot="10800000">
            <a:off x="3367913" y="1201224"/>
            <a:ext cx="201600" cy="552600"/>
          </a:xfrm>
          <a:prstGeom prst="curvedConnector3">
            <a:avLst>
              <a:gd fmla="val 49981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00" name="Google Shape;800;p56"/>
          <p:cNvSpPr/>
          <p:nvPr/>
        </p:nvSpPr>
        <p:spPr>
          <a:xfrm>
            <a:off x="7426550" y="2904600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cxnSp>
        <p:nvCxnSpPr>
          <p:cNvPr id="801" name="Google Shape;801;p56"/>
          <p:cNvCxnSpPr>
            <a:stCxn id="800" idx="0"/>
            <a:endCxn id="802" idx="1"/>
          </p:cNvCxnSpPr>
          <p:nvPr/>
        </p:nvCxnSpPr>
        <p:spPr>
          <a:xfrm rot="-5400000">
            <a:off x="7809650" y="2604900"/>
            <a:ext cx="258000" cy="341400"/>
          </a:xfrm>
          <a:prstGeom prst="curvedConnector2">
            <a:avLst/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75" name="Google Shape;775;p56"/>
          <p:cNvSpPr/>
          <p:nvPr/>
        </p:nvSpPr>
        <p:spPr>
          <a:xfrm>
            <a:off x="8452650" y="2429663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11.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803" name="Google Shape;803;p56"/>
          <p:cNvCxnSpPr>
            <a:stCxn id="758" idx="2"/>
            <a:endCxn id="776" idx="0"/>
          </p:cNvCxnSpPr>
          <p:nvPr/>
        </p:nvCxnSpPr>
        <p:spPr>
          <a:xfrm flipH="1" rot="-5400000">
            <a:off x="8515050" y="3129438"/>
            <a:ext cx="276000" cy="600"/>
          </a:xfrm>
          <a:prstGeom prst="bentConnector3">
            <a:avLst>
              <a:gd fmla="val 5002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4" name="Google Shape;804;p56"/>
          <p:cNvSpPr/>
          <p:nvPr/>
        </p:nvSpPr>
        <p:spPr>
          <a:xfrm>
            <a:off x="4717563" y="3540075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  <p:cxnSp>
        <p:nvCxnSpPr>
          <p:cNvPr id="805" name="Google Shape;805;p56"/>
          <p:cNvCxnSpPr>
            <a:stCxn id="804" idx="0"/>
            <a:endCxn id="806" idx="2"/>
          </p:cNvCxnSpPr>
          <p:nvPr/>
        </p:nvCxnSpPr>
        <p:spPr>
          <a:xfrm rot="-5400000">
            <a:off x="5024013" y="3138825"/>
            <a:ext cx="436200" cy="3663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53" name="Google Shape;753;p56"/>
          <p:cNvSpPr/>
          <p:nvPr/>
        </p:nvSpPr>
        <p:spPr>
          <a:xfrm>
            <a:off x="2272875" y="3646600"/>
            <a:ext cx="1343400" cy="1146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t/>
            </a:r>
            <a:endParaRPr b="1" sz="600">
              <a:solidFill>
                <a:schemeClr val="lt2"/>
              </a:solidFill>
            </a:endParaRPr>
          </a:p>
        </p:txBody>
      </p:sp>
      <p:sp>
        <p:nvSpPr>
          <p:cNvPr id="769" name="Google Shape;769;p56"/>
          <p:cNvSpPr/>
          <p:nvPr/>
        </p:nvSpPr>
        <p:spPr>
          <a:xfrm>
            <a:off x="4919444" y="242967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6.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807" name="Google Shape;807;p56"/>
          <p:cNvCxnSpPr>
            <a:stCxn id="769" idx="3"/>
            <a:endCxn id="770" idx="1"/>
          </p:cNvCxnSpPr>
          <p:nvPr/>
        </p:nvCxnSpPr>
        <p:spPr>
          <a:xfrm>
            <a:off x="5319644" y="2591825"/>
            <a:ext cx="283800" cy="600"/>
          </a:xfrm>
          <a:prstGeom prst="bentConnector3">
            <a:avLst>
              <a:gd fmla="val 5002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8" name="Google Shape;808;p56"/>
          <p:cNvCxnSpPr>
            <a:stCxn id="809" idx="3"/>
            <a:endCxn id="810" idx="1"/>
          </p:cNvCxnSpPr>
          <p:nvPr/>
        </p:nvCxnSpPr>
        <p:spPr>
          <a:xfrm>
            <a:off x="2813600" y="3852175"/>
            <a:ext cx="2343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6" name="Google Shape;796;p56"/>
          <p:cNvSpPr/>
          <p:nvPr/>
        </p:nvSpPr>
        <p:spPr>
          <a:xfrm>
            <a:off x="2009375" y="4467038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4.1</a:t>
            </a:r>
            <a:endParaRPr sz="600"/>
          </a:p>
        </p:txBody>
      </p:sp>
      <p:sp>
        <p:nvSpPr>
          <p:cNvPr id="802" name="Google Shape;802;p56"/>
          <p:cNvSpPr/>
          <p:nvPr/>
        </p:nvSpPr>
        <p:spPr>
          <a:xfrm>
            <a:off x="8109350" y="2531975"/>
            <a:ext cx="363600" cy="2292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0C5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11.1</a:t>
            </a:r>
            <a:endParaRPr sz="600"/>
          </a:p>
        </p:txBody>
      </p:sp>
      <p:sp>
        <p:nvSpPr>
          <p:cNvPr id="792" name="Google Shape;792;p56"/>
          <p:cNvSpPr/>
          <p:nvPr/>
        </p:nvSpPr>
        <p:spPr>
          <a:xfrm>
            <a:off x="5455388" y="2283750"/>
            <a:ext cx="1369200" cy="983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C5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lt2"/>
              </a:solidFill>
            </a:endParaRPr>
          </a:p>
        </p:txBody>
      </p:sp>
      <p:sp>
        <p:nvSpPr>
          <p:cNvPr id="806" name="Google Shape;806;p56"/>
          <p:cNvSpPr/>
          <p:nvPr/>
        </p:nvSpPr>
        <p:spPr>
          <a:xfrm>
            <a:off x="5265138" y="2874625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0C58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7.1</a:t>
            </a:r>
            <a:endParaRPr sz="600"/>
          </a:p>
        </p:txBody>
      </p:sp>
      <p:sp>
        <p:nvSpPr>
          <p:cNvPr id="809" name="Google Shape;809;p56"/>
          <p:cNvSpPr/>
          <p:nvPr/>
        </p:nvSpPr>
        <p:spPr>
          <a:xfrm>
            <a:off x="2413400" y="36900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3.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10" name="Google Shape;810;p56"/>
          <p:cNvSpPr/>
          <p:nvPr/>
        </p:nvSpPr>
        <p:spPr>
          <a:xfrm>
            <a:off x="3047900" y="36900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4.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778" name="Google Shape;778;p56"/>
          <p:cNvSpPr/>
          <p:nvPr/>
        </p:nvSpPr>
        <p:spPr>
          <a:xfrm>
            <a:off x="1969325" y="1245631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1.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11" name="Google Shape;811;p56"/>
          <p:cNvSpPr/>
          <p:nvPr/>
        </p:nvSpPr>
        <p:spPr>
          <a:xfrm>
            <a:off x="6224050" y="64800"/>
            <a:ext cx="2721300" cy="7704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2"/>
                </a:solidFill>
              </a:rPr>
              <a:t>DIGITAL HEALTH MOMENTS</a:t>
            </a:r>
            <a:endParaRPr b="1" sz="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2.1 -  Digital Health Moment details</a:t>
            </a:r>
            <a:endParaRPr b="1"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4.1 -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6.1 -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7.1 -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11.1 - </a:t>
            </a:r>
            <a:endParaRPr sz="600"/>
          </a:p>
        </p:txBody>
      </p:sp>
      <p:sp>
        <p:nvSpPr>
          <p:cNvPr id="749" name="Google Shape;749;p56"/>
          <p:cNvSpPr/>
          <p:nvPr/>
        </p:nvSpPr>
        <p:spPr>
          <a:xfrm>
            <a:off x="2623450" y="1230138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2.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799" name="Google Shape;799;p56"/>
          <p:cNvSpPr/>
          <p:nvPr/>
        </p:nvSpPr>
        <p:spPr>
          <a:xfrm>
            <a:off x="3047888" y="1086500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2.1</a:t>
            </a:r>
            <a:endParaRPr sz="600"/>
          </a:p>
        </p:txBody>
      </p:sp>
      <p:sp>
        <p:nvSpPr>
          <p:cNvPr id="812" name="Google Shape;812;p56"/>
          <p:cNvSpPr txBox="1"/>
          <p:nvPr/>
        </p:nvSpPr>
        <p:spPr>
          <a:xfrm>
            <a:off x="3286925" y="1149088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813" name="Google Shape;813;p56"/>
          <p:cNvSpPr txBox="1"/>
          <p:nvPr/>
        </p:nvSpPr>
        <p:spPr>
          <a:xfrm>
            <a:off x="2929150" y="1816863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7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7"/>
          <p:cNvSpPr txBox="1"/>
          <p:nvPr/>
        </p:nvSpPr>
        <p:spPr>
          <a:xfrm>
            <a:off x="265500" y="218525"/>
            <a:ext cx="61734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Example 1 - Vaccine Counseling </a:t>
            </a:r>
            <a:r>
              <a:rPr lang="en" sz="20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(Current State)</a:t>
            </a:r>
            <a:endParaRPr sz="20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20" name="Google Shape;820;p57"/>
          <p:cNvSpPr/>
          <p:nvPr/>
        </p:nvSpPr>
        <p:spPr>
          <a:xfrm>
            <a:off x="167107" y="958350"/>
            <a:ext cx="8803229" cy="3991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57"/>
          <p:cNvSpPr/>
          <p:nvPr/>
        </p:nvSpPr>
        <p:spPr>
          <a:xfrm>
            <a:off x="840689" y="958350"/>
            <a:ext cx="7402639" cy="399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57"/>
          <p:cNvSpPr/>
          <p:nvPr/>
        </p:nvSpPr>
        <p:spPr>
          <a:xfrm>
            <a:off x="1926451" y="958350"/>
            <a:ext cx="7043857" cy="399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57"/>
          <p:cNvSpPr txBox="1"/>
          <p:nvPr/>
        </p:nvSpPr>
        <p:spPr>
          <a:xfrm rot="-5400000">
            <a:off x="347525" y="1433822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CLIENT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24" name="Google Shape;824;p57"/>
          <p:cNvSpPr txBox="1"/>
          <p:nvPr/>
        </p:nvSpPr>
        <p:spPr>
          <a:xfrm rot="-5400000">
            <a:off x="650600" y="2647700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CHW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25" name="Google Shape;825;p57"/>
          <p:cNvSpPr txBox="1"/>
          <p:nvPr/>
        </p:nvSpPr>
        <p:spPr>
          <a:xfrm rot="-5400000">
            <a:off x="-607925" y="2500950"/>
            <a:ext cx="2261700" cy="4002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Vaccine Counseling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826" name="Google Shape;826;p57"/>
          <p:cNvCxnSpPr/>
          <p:nvPr/>
        </p:nvCxnSpPr>
        <p:spPr>
          <a:xfrm>
            <a:off x="769800" y="2239100"/>
            <a:ext cx="8200200" cy="42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27" name="Google Shape;827;p57"/>
          <p:cNvSpPr/>
          <p:nvPr/>
        </p:nvSpPr>
        <p:spPr>
          <a:xfrm>
            <a:off x="1229263" y="2656500"/>
            <a:ext cx="324300" cy="3243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57"/>
          <p:cNvSpPr/>
          <p:nvPr/>
        </p:nvSpPr>
        <p:spPr>
          <a:xfrm>
            <a:off x="1972288" y="2656500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1.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29" name="Google Shape;829;p57"/>
          <p:cNvSpPr txBox="1"/>
          <p:nvPr/>
        </p:nvSpPr>
        <p:spPr>
          <a:xfrm>
            <a:off x="1855138" y="2975550"/>
            <a:ext cx="634500" cy="5694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 vaccine information session/activity/outreach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30" name="Google Shape;830;p57"/>
          <p:cNvSpPr/>
          <p:nvPr/>
        </p:nvSpPr>
        <p:spPr>
          <a:xfrm>
            <a:off x="6301069" y="1114066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6.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31" name="Google Shape;831;p57"/>
          <p:cNvSpPr txBox="1"/>
          <p:nvPr/>
        </p:nvSpPr>
        <p:spPr>
          <a:xfrm>
            <a:off x="6313438" y="144557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is eligible?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832" name="Google Shape;832;p57"/>
          <p:cNvCxnSpPr>
            <a:stCxn id="833" idx="3"/>
            <a:endCxn id="830" idx="1"/>
          </p:cNvCxnSpPr>
          <p:nvPr/>
        </p:nvCxnSpPr>
        <p:spPr>
          <a:xfrm>
            <a:off x="5581200" y="1283416"/>
            <a:ext cx="720000" cy="6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4" name="Google Shape;834;p57"/>
          <p:cNvCxnSpPr>
            <a:stCxn id="828" idx="3"/>
            <a:endCxn id="835" idx="1"/>
          </p:cNvCxnSpPr>
          <p:nvPr/>
        </p:nvCxnSpPr>
        <p:spPr>
          <a:xfrm>
            <a:off x="2372488" y="2818650"/>
            <a:ext cx="344100" cy="600"/>
          </a:xfrm>
          <a:prstGeom prst="bentConnector3">
            <a:avLst>
              <a:gd fmla="val 50018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6" name="Google Shape;836;p57"/>
          <p:cNvCxnSpPr>
            <a:stCxn id="830" idx="3"/>
            <a:endCxn id="837" idx="1"/>
          </p:cNvCxnSpPr>
          <p:nvPr/>
        </p:nvCxnSpPr>
        <p:spPr>
          <a:xfrm>
            <a:off x="6983869" y="1283416"/>
            <a:ext cx="720000" cy="6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8" name="Google Shape;838;p57"/>
          <p:cNvCxnSpPr>
            <a:stCxn id="835" idx="3"/>
            <a:endCxn id="839" idx="1"/>
          </p:cNvCxnSpPr>
          <p:nvPr/>
        </p:nvCxnSpPr>
        <p:spPr>
          <a:xfrm>
            <a:off x="3116913" y="2818650"/>
            <a:ext cx="344100" cy="600"/>
          </a:xfrm>
          <a:prstGeom prst="bentConnector3">
            <a:avLst>
              <a:gd fmla="val 50018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0" name="Google Shape;840;p57"/>
          <p:cNvSpPr/>
          <p:nvPr/>
        </p:nvSpPr>
        <p:spPr>
          <a:xfrm>
            <a:off x="8537375" y="2656500"/>
            <a:ext cx="324300" cy="3243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1" name="Google Shape;841;p57"/>
          <p:cNvCxnSpPr>
            <a:stCxn id="827" idx="6"/>
            <a:endCxn id="828" idx="1"/>
          </p:cNvCxnSpPr>
          <p:nvPr/>
        </p:nvCxnSpPr>
        <p:spPr>
          <a:xfrm>
            <a:off x="1553563" y="2818650"/>
            <a:ext cx="418800" cy="6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2" name="Google Shape;842;p57"/>
          <p:cNvSpPr txBox="1"/>
          <p:nvPr/>
        </p:nvSpPr>
        <p:spPr>
          <a:xfrm>
            <a:off x="1229275" y="299320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 SemiBold"/>
                <a:ea typeface="Work Sans SemiBold"/>
                <a:cs typeface="Work Sans SemiBold"/>
                <a:sym typeface="Work Sans SemiBold"/>
              </a:rPr>
              <a:t>Start</a:t>
            </a:r>
            <a:endParaRPr sz="5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843" name="Google Shape;843;p57"/>
          <p:cNvSpPr txBox="1"/>
          <p:nvPr/>
        </p:nvSpPr>
        <p:spPr>
          <a:xfrm>
            <a:off x="8517725" y="2993188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End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844" name="Google Shape;844;p57"/>
          <p:cNvSpPr txBox="1"/>
          <p:nvPr/>
        </p:nvSpPr>
        <p:spPr>
          <a:xfrm>
            <a:off x="6859588" y="1037125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845" name="Google Shape;845;p57"/>
          <p:cNvSpPr txBox="1"/>
          <p:nvPr/>
        </p:nvSpPr>
        <p:spPr>
          <a:xfrm>
            <a:off x="6630688" y="174920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cxnSp>
        <p:nvCxnSpPr>
          <p:cNvPr id="846" name="Google Shape;846;p57"/>
          <p:cNvCxnSpPr>
            <a:stCxn id="847" idx="3"/>
            <a:endCxn id="840" idx="2"/>
          </p:cNvCxnSpPr>
          <p:nvPr/>
        </p:nvCxnSpPr>
        <p:spPr>
          <a:xfrm>
            <a:off x="6830788" y="2818650"/>
            <a:ext cx="1706700" cy="6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8" name="Google Shape;848;p57"/>
          <p:cNvSpPr/>
          <p:nvPr/>
        </p:nvSpPr>
        <p:spPr>
          <a:xfrm>
            <a:off x="3575800" y="808875"/>
            <a:ext cx="682800" cy="4926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Client may forget appt details, or be vaccine hesitant</a:t>
            </a:r>
            <a:endParaRPr sz="500"/>
          </a:p>
        </p:txBody>
      </p:sp>
      <p:cxnSp>
        <p:nvCxnSpPr>
          <p:cNvPr id="849" name="Google Shape;849;p57"/>
          <p:cNvCxnSpPr>
            <a:stCxn id="848" idx="3"/>
            <a:endCxn id="850" idx="2"/>
          </p:cNvCxnSpPr>
          <p:nvPr/>
        </p:nvCxnSpPr>
        <p:spPr>
          <a:xfrm>
            <a:off x="4258600" y="1055175"/>
            <a:ext cx="1030500" cy="39900"/>
          </a:xfrm>
          <a:prstGeom prst="curvedConnector3">
            <a:avLst>
              <a:gd fmla="val 49993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35" name="Google Shape;835;p57"/>
          <p:cNvSpPr/>
          <p:nvPr/>
        </p:nvSpPr>
        <p:spPr>
          <a:xfrm>
            <a:off x="2716713" y="2656500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2.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51" name="Google Shape;851;p57"/>
          <p:cNvSpPr txBox="1"/>
          <p:nvPr/>
        </p:nvSpPr>
        <p:spPr>
          <a:xfrm>
            <a:off x="2594679" y="2975550"/>
            <a:ext cx="634500" cy="646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Record audience characteristics, </a:t>
            </a: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vaccine hesitations &amp; myths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52" name="Google Shape;852;p57"/>
          <p:cNvSpPr txBox="1"/>
          <p:nvPr/>
        </p:nvSpPr>
        <p:spPr>
          <a:xfrm>
            <a:off x="4923138" y="142577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goes to facility?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33" name="Google Shape;833;p57"/>
          <p:cNvSpPr/>
          <p:nvPr/>
        </p:nvSpPr>
        <p:spPr>
          <a:xfrm>
            <a:off x="4898400" y="1114066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5.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53" name="Google Shape;853;p57"/>
          <p:cNvSpPr txBox="1"/>
          <p:nvPr/>
        </p:nvSpPr>
        <p:spPr>
          <a:xfrm>
            <a:off x="5557638" y="1037125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854" name="Google Shape;854;p57"/>
          <p:cNvSpPr txBox="1"/>
          <p:nvPr/>
        </p:nvSpPr>
        <p:spPr>
          <a:xfrm>
            <a:off x="5240388" y="1787625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cxnSp>
        <p:nvCxnSpPr>
          <p:cNvPr id="855" name="Google Shape;855;p57"/>
          <p:cNvCxnSpPr>
            <a:stCxn id="852" idx="2"/>
            <a:endCxn id="843" idx="2"/>
          </p:cNvCxnSpPr>
          <p:nvPr/>
        </p:nvCxnSpPr>
        <p:spPr>
          <a:xfrm flipH="1" rot="-5400000">
            <a:off x="6224688" y="780175"/>
            <a:ext cx="1490400" cy="3459000"/>
          </a:xfrm>
          <a:prstGeom prst="bentConnector3">
            <a:avLst>
              <a:gd fmla="val 115971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6" name="Google Shape;856;p57"/>
          <p:cNvCxnSpPr>
            <a:stCxn id="831" idx="2"/>
            <a:endCxn id="847" idx="0"/>
          </p:cNvCxnSpPr>
          <p:nvPr/>
        </p:nvCxnSpPr>
        <p:spPr>
          <a:xfrm flipH="1" rot="-5400000">
            <a:off x="6194938" y="2220025"/>
            <a:ext cx="872100" cy="600"/>
          </a:xfrm>
          <a:prstGeom prst="bentConnector3">
            <a:avLst>
              <a:gd fmla="val 50007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0" name="Google Shape;850;p57"/>
          <p:cNvSpPr/>
          <p:nvPr/>
        </p:nvSpPr>
        <p:spPr>
          <a:xfrm>
            <a:off x="5288963" y="966275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857" name="Google Shape;857;p57"/>
          <p:cNvSpPr txBox="1"/>
          <p:nvPr/>
        </p:nvSpPr>
        <p:spPr>
          <a:xfrm>
            <a:off x="7586588" y="142577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Completes 1st dose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37" name="Google Shape;837;p57"/>
          <p:cNvSpPr/>
          <p:nvPr/>
        </p:nvSpPr>
        <p:spPr>
          <a:xfrm>
            <a:off x="7703738" y="1121266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8.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47" name="Google Shape;847;p57"/>
          <p:cNvSpPr/>
          <p:nvPr/>
        </p:nvSpPr>
        <p:spPr>
          <a:xfrm>
            <a:off x="6430588" y="2656500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7.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58" name="Google Shape;858;p57"/>
          <p:cNvSpPr txBox="1"/>
          <p:nvPr/>
        </p:nvSpPr>
        <p:spPr>
          <a:xfrm>
            <a:off x="6295738" y="2952488"/>
            <a:ext cx="634500" cy="415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Register client(s) for waitlist 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59" name="Google Shape;859;p57"/>
          <p:cNvSpPr/>
          <p:nvPr/>
        </p:nvSpPr>
        <p:spPr>
          <a:xfrm>
            <a:off x="6683650" y="2514963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839" name="Google Shape;839;p57"/>
          <p:cNvSpPr/>
          <p:nvPr/>
        </p:nvSpPr>
        <p:spPr>
          <a:xfrm>
            <a:off x="3461138" y="2656500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3.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60" name="Google Shape;860;p57"/>
          <p:cNvSpPr txBox="1"/>
          <p:nvPr/>
        </p:nvSpPr>
        <p:spPr>
          <a:xfrm>
            <a:off x="3334221" y="2988900"/>
            <a:ext cx="634500" cy="492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Complete vaccine confidence counseling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861" name="Google Shape;861;p57"/>
          <p:cNvCxnSpPr>
            <a:stCxn id="862" idx="0"/>
            <a:endCxn id="833" idx="1"/>
          </p:cNvCxnSpPr>
          <p:nvPr/>
        </p:nvCxnSpPr>
        <p:spPr>
          <a:xfrm rot="-5400000">
            <a:off x="3963388" y="1721550"/>
            <a:ext cx="1373100" cy="4968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3" name="Google Shape;863;p57"/>
          <p:cNvSpPr/>
          <p:nvPr/>
        </p:nvSpPr>
        <p:spPr>
          <a:xfrm>
            <a:off x="3634663" y="2487238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cxnSp>
        <p:nvCxnSpPr>
          <p:cNvPr id="864" name="Google Shape;864;p57"/>
          <p:cNvCxnSpPr>
            <a:stCxn id="837" idx="3"/>
            <a:endCxn id="840" idx="0"/>
          </p:cNvCxnSpPr>
          <p:nvPr/>
        </p:nvCxnSpPr>
        <p:spPr>
          <a:xfrm>
            <a:off x="8103938" y="1283416"/>
            <a:ext cx="595500" cy="13731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5" name="Google Shape;865;p57"/>
          <p:cNvSpPr txBox="1"/>
          <p:nvPr/>
        </p:nvSpPr>
        <p:spPr>
          <a:xfrm>
            <a:off x="4084300" y="2975550"/>
            <a:ext cx="634500" cy="646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Share HF info, (location, availability etc.) &amp; schedule appointment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62" name="Google Shape;862;p57"/>
          <p:cNvSpPr/>
          <p:nvPr/>
        </p:nvSpPr>
        <p:spPr>
          <a:xfrm>
            <a:off x="4201438" y="2656500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4.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866" name="Google Shape;866;p57"/>
          <p:cNvCxnSpPr>
            <a:stCxn id="839" idx="3"/>
            <a:endCxn id="862" idx="1"/>
          </p:cNvCxnSpPr>
          <p:nvPr/>
        </p:nvCxnSpPr>
        <p:spPr>
          <a:xfrm>
            <a:off x="3861338" y="2818650"/>
            <a:ext cx="340200" cy="600"/>
          </a:xfrm>
          <a:prstGeom prst="bentConnector3">
            <a:avLst>
              <a:gd fmla="val 4998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7" name="Google Shape;867;p57"/>
          <p:cNvSpPr/>
          <p:nvPr/>
        </p:nvSpPr>
        <p:spPr>
          <a:xfrm>
            <a:off x="2841400" y="1922225"/>
            <a:ext cx="682800" cy="4926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Requires paper-based counseling content</a:t>
            </a:r>
            <a:endParaRPr sz="500"/>
          </a:p>
        </p:txBody>
      </p:sp>
      <p:cxnSp>
        <p:nvCxnSpPr>
          <p:cNvPr id="868" name="Google Shape;868;p57"/>
          <p:cNvCxnSpPr>
            <a:stCxn id="867" idx="3"/>
            <a:endCxn id="863" idx="0"/>
          </p:cNvCxnSpPr>
          <p:nvPr/>
        </p:nvCxnSpPr>
        <p:spPr>
          <a:xfrm>
            <a:off x="3524200" y="2168525"/>
            <a:ext cx="239400" cy="318600"/>
          </a:xfrm>
          <a:prstGeom prst="curvedConnector2">
            <a:avLst/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69" name="Google Shape;869;p57"/>
          <p:cNvSpPr/>
          <p:nvPr/>
        </p:nvSpPr>
        <p:spPr>
          <a:xfrm>
            <a:off x="7242950" y="1922225"/>
            <a:ext cx="682800" cy="4926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Difficult to contact client when they are off waitlist</a:t>
            </a:r>
            <a:endParaRPr sz="500"/>
          </a:p>
        </p:txBody>
      </p:sp>
      <p:cxnSp>
        <p:nvCxnSpPr>
          <p:cNvPr id="870" name="Google Shape;870;p57"/>
          <p:cNvCxnSpPr>
            <a:stCxn id="869" idx="1"/>
            <a:endCxn id="859" idx="6"/>
          </p:cNvCxnSpPr>
          <p:nvPr/>
        </p:nvCxnSpPr>
        <p:spPr>
          <a:xfrm flipH="1">
            <a:off x="6941450" y="2168525"/>
            <a:ext cx="301500" cy="475200"/>
          </a:xfrm>
          <a:prstGeom prst="curvedConnector3">
            <a:avLst>
              <a:gd fmla="val 50017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71" name="Google Shape;871;p57"/>
          <p:cNvSpPr txBox="1"/>
          <p:nvPr/>
        </p:nvSpPr>
        <p:spPr>
          <a:xfrm>
            <a:off x="1033600" y="4055575"/>
            <a:ext cx="2490600" cy="7389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Beneficiaries:</a:t>
            </a:r>
            <a:r>
              <a:rPr lang="en" sz="9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 CHWs and the community members they serve (including key members who are likely to receive vaccine early).</a:t>
            </a:r>
            <a:endParaRPr sz="9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72" name="Google Shape;872;p57"/>
          <p:cNvSpPr/>
          <p:nvPr/>
        </p:nvSpPr>
        <p:spPr>
          <a:xfrm>
            <a:off x="7867675" y="428675"/>
            <a:ext cx="1163400" cy="357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Bottleneck where digital health intervention would add value</a:t>
            </a:r>
            <a:endParaRPr sz="6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73" name="Google Shape;873;p57"/>
          <p:cNvSpPr/>
          <p:nvPr/>
        </p:nvSpPr>
        <p:spPr>
          <a:xfrm>
            <a:off x="7687150" y="292875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8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58"/>
          <p:cNvSpPr txBox="1"/>
          <p:nvPr/>
        </p:nvSpPr>
        <p:spPr>
          <a:xfrm>
            <a:off x="265500" y="218525"/>
            <a:ext cx="61734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Example 1 - Vaccine Counseling </a:t>
            </a:r>
            <a:r>
              <a:rPr lang="en" sz="20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(Future State)</a:t>
            </a:r>
            <a:endParaRPr sz="20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0" name="Google Shape;880;p58"/>
          <p:cNvSpPr/>
          <p:nvPr/>
        </p:nvSpPr>
        <p:spPr>
          <a:xfrm>
            <a:off x="167108" y="958350"/>
            <a:ext cx="8915858" cy="3991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58"/>
          <p:cNvSpPr/>
          <p:nvPr/>
        </p:nvSpPr>
        <p:spPr>
          <a:xfrm>
            <a:off x="849307" y="958350"/>
            <a:ext cx="7497349" cy="399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58"/>
          <p:cNvSpPr/>
          <p:nvPr/>
        </p:nvSpPr>
        <p:spPr>
          <a:xfrm>
            <a:off x="1948961" y="958350"/>
            <a:ext cx="7134000" cy="399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58"/>
          <p:cNvSpPr txBox="1"/>
          <p:nvPr/>
        </p:nvSpPr>
        <p:spPr>
          <a:xfrm rot="-5400000">
            <a:off x="347525" y="1433822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CLIENT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4" name="Google Shape;884;p58"/>
          <p:cNvSpPr txBox="1"/>
          <p:nvPr/>
        </p:nvSpPr>
        <p:spPr>
          <a:xfrm rot="-5400000">
            <a:off x="606075" y="2616800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CHW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5" name="Google Shape;885;p58"/>
          <p:cNvSpPr txBox="1"/>
          <p:nvPr/>
        </p:nvSpPr>
        <p:spPr>
          <a:xfrm rot="-5400000">
            <a:off x="-354725" y="2754150"/>
            <a:ext cx="1755300" cy="4002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Vaccine Counseling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86" name="Google Shape;886;p58"/>
          <p:cNvCxnSpPr/>
          <p:nvPr/>
        </p:nvCxnSpPr>
        <p:spPr>
          <a:xfrm>
            <a:off x="769800" y="2239100"/>
            <a:ext cx="8298600" cy="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87" name="Google Shape;887;p58"/>
          <p:cNvSpPr/>
          <p:nvPr/>
        </p:nvSpPr>
        <p:spPr>
          <a:xfrm>
            <a:off x="1234925" y="2654456"/>
            <a:ext cx="324300" cy="3243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58"/>
          <p:cNvSpPr/>
          <p:nvPr/>
        </p:nvSpPr>
        <p:spPr>
          <a:xfrm>
            <a:off x="1972288" y="2654456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9" name="Google Shape;889;p58"/>
          <p:cNvSpPr txBox="1"/>
          <p:nvPr/>
        </p:nvSpPr>
        <p:spPr>
          <a:xfrm>
            <a:off x="1855150" y="2975550"/>
            <a:ext cx="634500" cy="5694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 vaccine information session/activity/outreach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890" name="Google Shape;890;p58"/>
          <p:cNvCxnSpPr>
            <a:stCxn id="891" idx="3"/>
            <a:endCxn id="892" idx="1"/>
          </p:cNvCxnSpPr>
          <p:nvPr/>
        </p:nvCxnSpPr>
        <p:spPr>
          <a:xfrm>
            <a:off x="8283063" y="1456578"/>
            <a:ext cx="277200" cy="600"/>
          </a:xfrm>
          <a:prstGeom prst="bentConnector3">
            <a:avLst>
              <a:gd fmla="val 50023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3" name="Google Shape;893;p58"/>
          <p:cNvCxnSpPr>
            <a:stCxn id="888" idx="3"/>
            <a:endCxn id="894" idx="1"/>
          </p:cNvCxnSpPr>
          <p:nvPr/>
        </p:nvCxnSpPr>
        <p:spPr>
          <a:xfrm>
            <a:off x="2372488" y="2816606"/>
            <a:ext cx="347400" cy="6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5" name="Google Shape;895;p58"/>
          <p:cNvCxnSpPr>
            <a:stCxn id="894" idx="3"/>
            <a:endCxn id="896" idx="1"/>
          </p:cNvCxnSpPr>
          <p:nvPr/>
        </p:nvCxnSpPr>
        <p:spPr>
          <a:xfrm>
            <a:off x="3120083" y="2816606"/>
            <a:ext cx="347400" cy="6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7" name="Google Shape;897;p58"/>
          <p:cNvCxnSpPr>
            <a:stCxn id="898" idx="3"/>
            <a:endCxn id="899" idx="1"/>
          </p:cNvCxnSpPr>
          <p:nvPr/>
        </p:nvCxnSpPr>
        <p:spPr>
          <a:xfrm>
            <a:off x="4615275" y="2815806"/>
            <a:ext cx="474000" cy="600"/>
          </a:xfrm>
          <a:prstGeom prst="bentConnector3">
            <a:avLst>
              <a:gd fmla="val 4999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0" name="Google Shape;900;p58"/>
          <p:cNvSpPr/>
          <p:nvPr/>
        </p:nvSpPr>
        <p:spPr>
          <a:xfrm>
            <a:off x="8617813" y="2653638"/>
            <a:ext cx="324300" cy="3243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01" name="Google Shape;901;p58"/>
          <p:cNvCxnSpPr>
            <a:stCxn id="887" idx="6"/>
            <a:endCxn id="888" idx="1"/>
          </p:cNvCxnSpPr>
          <p:nvPr/>
        </p:nvCxnSpPr>
        <p:spPr>
          <a:xfrm>
            <a:off x="1559225" y="2816606"/>
            <a:ext cx="413100" cy="600"/>
          </a:xfrm>
          <a:prstGeom prst="bentConnector3">
            <a:avLst>
              <a:gd fmla="val 4999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2" name="Google Shape;902;p58"/>
          <p:cNvSpPr txBox="1"/>
          <p:nvPr/>
        </p:nvSpPr>
        <p:spPr>
          <a:xfrm>
            <a:off x="1215275" y="2993175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Start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03" name="Google Shape;903;p58"/>
          <p:cNvSpPr txBox="1"/>
          <p:nvPr/>
        </p:nvSpPr>
        <p:spPr>
          <a:xfrm>
            <a:off x="8598150" y="2993325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End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94" name="Google Shape;894;p58"/>
          <p:cNvSpPr/>
          <p:nvPr/>
        </p:nvSpPr>
        <p:spPr>
          <a:xfrm>
            <a:off x="2719883" y="2654456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04" name="Google Shape;904;p58"/>
          <p:cNvSpPr txBox="1"/>
          <p:nvPr/>
        </p:nvSpPr>
        <p:spPr>
          <a:xfrm>
            <a:off x="2587663" y="2970200"/>
            <a:ext cx="634500" cy="646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Record audience characteristics, vaccine hesitations &amp; myths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05" name="Google Shape;905;p58"/>
          <p:cNvSpPr txBox="1"/>
          <p:nvPr/>
        </p:nvSpPr>
        <p:spPr>
          <a:xfrm>
            <a:off x="4090763" y="2974750"/>
            <a:ext cx="634500" cy="492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Register ind. client and assess eligibility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06" name="Google Shape;906;p58"/>
          <p:cNvSpPr txBox="1"/>
          <p:nvPr/>
        </p:nvSpPr>
        <p:spPr>
          <a:xfrm>
            <a:off x="7588788" y="159697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goes to facility?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91" name="Google Shape;891;p58"/>
          <p:cNvSpPr/>
          <p:nvPr/>
        </p:nvSpPr>
        <p:spPr>
          <a:xfrm>
            <a:off x="7538763" y="1287228"/>
            <a:ext cx="7443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10.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07" name="Google Shape;907;p58"/>
          <p:cNvSpPr txBox="1"/>
          <p:nvPr/>
        </p:nvSpPr>
        <p:spPr>
          <a:xfrm>
            <a:off x="8245925" y="1503125"/>
            <a:ext cx="3042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908" name="Google Shape;908;p58"/>
          <p:cNvSpPr txBox="1"/>
          <p:nvPr/>
        </p:nvSpPr>
        <p:spPr>
          <a:xfrm>
            <a:off x="7909375" y="1930563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cxnSp>
        <p:nvCxnSpPr>
          <p:cNvPr id="909" name="Google Shape;909;p58"/>
          <p:cNvCxnSpPr>
            <a:stCxn id="910" idx="3"/>
            <a:endCxn id="891" idx="1"/>
          </p:cNvCxnSpPr>
          <p:nvPr/>
        </p:nvCxnSpPr>
        <p:spPr>
          <a:xfrm>
            <a:off x="7282900" y="1456578"/>
            <a:ext cx="255900" cy="600"/>
          </a:xfrm>
          <a:prstGeom prst="bentConnector3">
            <a:avLst>
              <a:gd fmla="val 49993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2" name="Google Shape;892;p58"/>
          <p:cNvSpPr/>
          <p:nvPr/>
        </p:nvSpPr>
        <p:spPr>
          <a:xfrm>
            <a:off x="8560388" y="1294428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11.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11" name="Google Shape;911;p58"/>
          <p:cNvSpPr txBox="1"/>
          <p:nvPr/>
        </p:nvSpPr>
        <p:spPr>
          <a:xfrm>
            <a:off x="8462713" y="1596963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 1st dose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98" name="Google Shape;898;p58"/>
          <p:cNvSpPr/>
          <p:nvPr/>
        </p:nvSpPr>
        <p:spPr>
          <a:xfrm>
            <a:off x="4215075" y="2653656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4.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12" name="Google Shape;912;p58"/>
          <p:cNvSpPr txBox="1"/>
          <p:nvPr/>
        </p:nvSpPr>
        <p:spPr>
          <a:xfrm>
            <a:off x="3339225" y="2974750"/>
            <a:ext cx="634500" cy="492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 vaccine confidence counseling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10" name="Google Shape;910;p58"/>
          <p:cNvSpPr/>
          <p:nvPr/>
        </p:nvSpPr>
        <p:spPr>
          <a:xfrm>
            <a:off x="6882700" y="1294428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9.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913" name="Google Shape;913;p58"/>
          <p:cNvSpPr txBox="1"/>
          <p:nvPr/>
        </p:nvSpPr>
        <p:spPr>
          <a:xfrm>
            <a:off x="6765550" y="159697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Receive SMS when eligible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914" name="Google Shape;914;p58"/>
          <p:cNvSpPr/>
          <p:nvPr/>
        </p:nvSpPr>
        <p:spPr>
          <a:xfrm>
            <a:off x="6040450" y="4065550"/>
            <a:ext cx="3008400" cy="10326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2"/>
                </a:solidFill>
              </a:rPr>
              <a:t>DIGITAL HEALTH MOMENTS</a:t>
            </a:r>
            <a:endParaRPr b="1" sz="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3.1 - Digital Vaccine confidence counseling content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4.1 - Eligibility screening in real time - updated based on local protocol</a:t>
            </a:r>
            <a:r>
              <a:rPr lang="en" sz="600"/>
              <a:t>s and as criteria expands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7</a:t>
            </a:r>
            <a:r>
              <a:rPr lang="en" sz="600"/>
              <a:t>.1 -  Client added to digital waitlist and receives automated SMS when eligible with availability. appointment, and location info.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8.1 - Client receives SMS immediately with</a:t>
            </a:r>
            <a:r>
              <a:rPr lang="en" sz="600">
                <a:solidFill>
                  <a:schemeClr val="accent6"/>
                </a:solidFill>
              </a:rPr>
              <a:t> appointment and location info, and later receives automated SMS appointment reminder </a:t>
            </a:r>
            <a:r>
              <a:rPr lang="en" sz="600"/>
              <a:t>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10.1 - Links to </a:t>
            </a:r>
            <a:r>
              <a:rPr b="1" lang="en" sz="600"/>
              <a:t>Vaccine Follow-up Workflow </a:t>
            </a:r>
            <a:r>
              <a:rPr lang="en" sz="600"/>
              <a:t>if client does not go to facility.</a:t>
            </a:r>
            <a:endParaRPr sz="600"/>
          </a:p>
        </p:txBody>
      </p:sp>
      <p:sp>
        <p:nvSpPr>
          <p:cNvPr id="915" name="Google Shape;915;p58"/>
          <p:cNvSpPr/>
          <p:nvPr/>
        </p:nvSpPr>
        <p:spPr>
          <a:xfrm>
            <a:off x="4534400" y="1693325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Real-time screening for eligibility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16" name="Google Shape;916;p58"/>
          <p:cNvCxnSpPr>
            <a:stCxn id="915" idx="2"/>
            <a:endCxn id="917" idx="0"/>
          </p:cNvCxnSpPr>
          <p:nvPr/>
        </p:nvCxnSpPr>
        <p:spPr>
          <a:xfrm rot="5400000">
            <a:off x="4608200" y="2226725"/>
            <a:ext cx="351600" cy="183600"/>
          </a:xfrm>
          <a:prstGeom prst="curvedConnector3">
            <a:avLst>
              <a:gd fmla="val 50012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96" name="Google Shape;896;p58"/>
          <p:cNvSpPr/>
          <p:nvPr/>
        </p:nvSpPr>
        <p:spPr>
          <a:xfrm>
            <a:off x="3467479" y="2654456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3.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18" name="Google Shape;918;p58"/>
          <p:cNvCxnSpPr>
            <a:stCxn id="896" idx="3"/>
            <a:endCxn id="898" idx="1"/>
          </p:cNvCxnSpPr>
          <p:nvPr/>
        </p:nvCxnSpPr>
        <p:spPr>
          <a:xfrm flipH="1" rot="10800000">
            <a:off x="3867679" y="2815706"/>
            <a:ext cx="347400" cy="9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9" name="Google Shape;919;p58"/>
          <p:cNvCxnSpPr>
            <a:stCxn id="906" idx="2"/>
            <a:endCxn id="900" idx="2"/>
          </p:cNvCxnSpPr>
          <p:nvPr/>
        </p:nvCxnSpPr>
        <p:spPr>
          <a:xfrm flipH="1" rot="-5400000">
            <a:off x="7821888" y="2019825"/>
            <a:ext cx="880200" cy="7119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0" name="Google Shape;920;p58"/>
          <p:cNvCxnSpPr>
            <a:stCxn id="911" idx="2"/>
            <a:endCxn id="900" idx="0"/>
          </p:cNvCxnSpPr>
          <p:nvPr/>
        </p:nvCxnSpPr>
        <p:spPr>
          <a:xfrm flipH="1" rot="-5400000">
            <a:off x="8421313" y="2294313"/>
            <a:ext cx="717900" cy="600"/>
          </a:xfrm>
          <a:prstGeom prst="bentConnector3">
            <a:avLst>
              <a:gd fmla="val 5000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1" name="Google Shape;921;p58"/>
          <p:cNvSpPr/>
          <p:nvPr/>
        </p:nvSpPr>
        <p:spPr>
          <a:xfrm>
            <a:off x="7612075" y="2494425"/>
            <a:ext cx="3768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10.1</a:t>
            </a:r>
            <a:endParaRPr sz="600"/>
          </a:p>
        </p:txBody>
      </p:sp>
      <p:sp>
        <p:nvSpPr>
          <p:cNvPr id="922" name="Google Shape;922;p58"/>
          <p:cNvSpPr/>
          <p:nvPr/>
        </p:nvSpPr>
        <p:spPr>
          <a:xfrm>
            <a:off x="7749775" y="3006650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added to list for F/U 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23" name="Google Shape;923;p58"/>
          <p:cNvCxnSpPr>
            <a:stCxn id="922" idx="0"/>
            <a:endCxn id="921" idx="3"/>
          </p:cNvCxnSpPr>
          <p:nvPr/>
        </p:nvCxnSpPr>
        <p:spPr>
          <a:xfrm flipH="1" rot="5400000">
            <a:off x="7841275" y="2756750"/>
            <a:ext cx="397500" cy="102300"/>
          </a:xfrm>
          <a:prstGeom prst="curvedConnector2">
            <a:avLst/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24" name="Google Shape;924;p58"/>
          <p:cNvSpPr txBox="1"/>
          <p:nvPr/>
        </p:nvSpPr>
        <p:spPr>
          <a:xfrm>
            <a:off x="5113375" y="2950838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is eligible?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99" name="Google Shape;899;p58"/>
          <p:cNvSpPr/>
          <p:nvPr/>
        </p:nvSpPr>
        <p:spPr>
          <a:xfrm>
            <a:off x="5089225" y="2646444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5.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25" name="Google Shape;925;p58"/>
          <p:cNvSpPr txBox="1"/>
          <p:nvPr/>
        </p:nvSpPr>
        <p:spPr>
          <a:xfrm>
            <a:off x="5747875" y="2824625"/>
            <a:ext cx="3711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926" name="Google Shape;926;p58"/>
          <p:cNvSpPr txBox="1"/>
          <p:nvPr/>
        </p:nvSpPr>
        <p:spPr>
          <a:xfrm>
            <a:off x="5430625" y="3289550"/>
            <a:ext cx="3378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cxnSp>
        <p:nvCxnSpPr>
          <p:cNvPr id="927" name="Google Shape;927;p58"/>
          <p:cNvCxnSpPr>
            <a:stCxn id="899" idx="3"/>
            <a:endCxn id="928" idx="1"/>
          </p:cNvCxnSpPr>
          <p:nvPr/>
        </p:nvCxnSpPr>
        <p:spPr>
          <a:xfrm>
            <a:off x="5772025" y="2815794"/>
            <a:ext cx="3552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9" name="Google Shape;929;p58"/>
          <p:cNvCxnSpPr>
            <a:stCxn id="924" idx="2"/>
            <a:endCxn id="930" idx="2"/>
          </p:cNvCxnSpPr>
          <p:nvPr/>
        </p:nvCxnSpPr>
        <p:spPr>
          <a:xfrm flipH="1" rot="-5400000">
            <a:off x="6203575" y="2516588"/>
            <a:ext cx="106200" cy="1652100"/>
          </a:xfrm>
          <a:prstGeom prst="bentConnector3">
            <a:avLst>
              <a:gd fmla="val 324129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1" name="Google Shape;931;p58"/>
          <p:cNvSpPr/>
          <p:nvPr/>
        </p:nvSpPr>
        <p:spPr>
          <a:xfrm>
            <a:off x="3753963" y="1693325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Digital counseling content</a:t>
            </a:r>
            <a:endParaRPr sz="500">
              <a:solidFill>
                <a:schemeClr val="accent6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32" name="Google Shape;932;p58"/>
          <p:cNvCxnSpPr>
            <a:stCxn id="931" idx="2"/>
            <a:endCxn id="933" idx="0"/>
          </p:cNvCxnSpPr>
          <p:nvPr/>
        </p:nvCxnSpPr>
        <p:spPr>
          <a:xfrm rot="5400000">
            <a:off x="3843213" y="2242175"/>
            <a:ext cx="351600" cy="152700"/>
          </a:xfrm>
          <a:prstGeom prst="curvedConnector3">
            <a:avLst>
              <a:gd fmla="val 50012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934" name="Google Shape;934;p58"/>
          <p:cNvCxnSpPr>
            <a:stCxn id="935" idx="3"/>
            <a:endCxn id="936" idx="1"/>
          </p:cNvCxnSpPr>
          <p:nvPr/>
        </p:nvCxnSpPr>
        <p:spPr>
          <a:xfrm>
            <a:off x="5772550" y="1218950"/>
            <a:ext cx="117300" cy="16200"/>
          </a:xfrm>
          <a:prstGeom prst="curvedConnector3">
            <a:avLst>
              <a:gd fmla="val 50021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28" name="Google Shape;928;p58"/>
          <p:cNvSpPr/>
          <p:nvPr/>
        </p:nvSpPr>
        <p:spPr>
          <a:xfrm>
            <a:off x="6127250" y="2653650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6.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37" name="Google Shape;937;p58"/>
          <p:cNvSpPr txBox="1"/>
          <p:nvPr/>
        </p:nvSpPr>
        <p:spPr>
          <a:xfrm>
            <a:off x="6010088" y="2980138"/>
            <a:ext cx="634500" cy="646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Share HF info, (location, availability etc.) &amp; schedule appointment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38" name="Google Shape;938;p58"/>
          <p:cNvCxnSpPr>
            <a:stCxn id="928" idx="0"/>
            <a:endCxn id="939" idx="2"/>
          </p:cNvCxnSpPr>
          <p:nvPr/>
        </p:nvCxnSpPr>
        <p:spPr>
          <a:xfrm rot="-5400000">
            <a:off x="6017150" y="2342850"/>
            <a:ext cx="621000" cy="6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3" name="Google Shape;933;p58"/>
          <p:cNvSpPr/>
          <p:nvPr/>
        </p:nvSpPr>
        <p:spPr>
          <a:xfrm>
            <a:off x="3782750" y="2494413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3.1</a:t>
            </a:r>
            <a:endParaRPr sz="600"/>
          </a:p>
        </p:txBody>
      </p:sp>
      <p:sp>
        <p:nvSpPr>
          <p:cNvPr id="917" name="Google Shape;917;p58"/>
          <p:cNvSpPr/>
          <p:nvPr/>
        </p:nvSpPr>
        <p:spPr>
          <a:xfrm>
            <a:off x="4532025" y="2494413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4.1</a:t>
            </a:r>
            <a:endParaRPr sz="600"/>
          </a:p>
        </p:txBody>
      </p:sp>
      <p:sp>
        <p:nvSpPr>
          <p:cNvPr id="940" name="Google Shape;940;p58"/>
          <p:cNvSpPr/>
          <p:nvPr/>
        </p:nvSpPr>
        <p:spPr>
          <a:xfrm>
            <a:off x="6880713" y="2654750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7.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930" name="Google Shape;930;p58"/>
          <p:cNvSpPr txBox="1"/>
          <p:nvPr/>
        </p:nvSpPr>
        <p:spPr>
          <a:xfrm>
            <a:off x="6765538" y="2980138"/>
            <a:ext cx="634500" cy="415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Register client(s) for waitlist 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cxnSp>
        <p:nvCxnSpPr>
          <p:cNvPr id="941" name="Google Shape;941;p58"/>
          <p:cNvCxnSpPr>
            <a:stCxn id="940" idx="0"/>
            <a:endCxn id="913" idx="2"/>
          </p:cNvCxnSpPr>
          <p:nvPr/>
        </p:nvCxnSpPr>
        <p:spPr>
          <a:xfrm rot="-5400000">
            <a:off x="6722313" y="2294150"/>
            <a:ext cx="719100" cy="2100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2" name="Google Shape;942;p58"/>
          <p:cNvSpPr/>
          <p:nvPr/>
        </p:nvSpPr>
        <p:spPr>
          <a:xfrm>
            <a:off x="6691700" y="1235150"/>
            <a:ext cx="744300" cy="2841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lt2"/>
                </a:solidFill>
              </a:rPr>
              <a:t>DIGITAL</a:t>
            </a:r>
            <a:r>
              <a:rPr b="1" lang="en" sz="600">
                <a:solidFill>
                  <a:schemeClr val="lt2"/>
                </a:solidFill>
              </a:rPr>
              <a:t> WAITLIST</a:t>
            </a:r>
            <a:endParaRPr b="1" sz="600">
              <a:solidFill>
                <a:schemeClr val="lt2"/>
              </a:solidFill>
            </a:endParaRPr>
          </a:p>
        </p:txBody>
      </p:sp>
      <p:sp>
        <p:nvSpPr>
          <p:cNvPr id="943" name="Google Shape;943;p58"/>
          <p:cNvSpPr txBox="1"/>
          <p:nvPr/>
        </p:nvSpPr>
        <p:spPr>
          <a:xfrm>
            <a:off x="1033600" y="4055575"/>
            <a:ext cx="2490600" cy="7389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Beneficiaries:</a:t>
            </a:r>
            <a:r>
              <a:rPr lang="en" sz="9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 CHWs and the community members they serve (including key members who are likely to receive vaccine early).</a:t>
            </a:r>
            <a:endParaRPr sz="9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44" name="Google Shape;944;p58"/>
          <p:cNvSpPr/>
          <p:nvPr/>
        </p:nvSpPr>
        <p:spPr>
          <a:xfrm>
            <a:off x="6127250" y="1294428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8.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39" name="Google Shape;939;p58"/>
          <p:cNvSpPr txBox="1"/>
          <p:nvPr/>
        </p:nvSpPr>
        <p:spPr>
          <a:xfrm>
            <a:off x="6010100" y="1617188"/>
            <a:ext cx="634500" cy="415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Receive SMS reminder/ Appt info 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45" name="Google Shape;945;p58"/>
          <p:cNvCxnSpPr>
            <a:stCxn id="944" idx="0"/>
            <a:endCxn id="891" idx="0"/>
          </p:cNvCxnSpPr>
          <p:nvPr/>
        </p:nvCxnSpPr>
        <p:spPr>
          <a:xfrm rot="-5400000">
            <a:off x="7115600" y="498978"/>
            <a:ext cx="7200" cy="1583700"/>
          </a:xfrm>
          <a:prstGeom prst="bentConnector3">
            <a:avLst>
              <a:gd fmla="val 3407292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5" name="Google Shape;935;p58"/>
          <p:cNvSpPr/>
          <p:nvPr/>
        </p:nvSpPr>
        <p:spPr>
          <a:xfrm>
            <a:off x="5089750" y="994250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 cap="flat" cmpd="sng" w="9525">
            <a:solidFill>
              <a:srgbClr val="8EA1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receives SMS with appointment info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36" name="Google Shape;936;p58"/>
          <p:cNvSpPr/>
          <p:nvPr/>
        </p:nvSpPr>
        <p:spPr>
          <a:xfrm>
            <a:off x="5889900" y="1120575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Work Sans"/>
                <a:ea typeface="Work Sans"/>
                <a:cs typeface="Work Sans"/>
                <a:sym typeface="Work Sans"/>
              </a:rPr>
              <a:t>8.1</a:t>
            </a:r>
            <a:endParaRPr sz="6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46" name="Google Shape;946;p58"/>
          <p:cNvSpPr/>
          <p:nvPr/>
        </p:nvSpPr>
        <p:spPr>
          <a:xfrm>
            <a:off x="5089225" y="3739475"/>
            <a:ext cx="682800" cy="6027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added to digital waitlist &amp; receives SMS when eligible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47" name="Google Shape;947;p58"/>
          <p:cNvSpPr/>
          <p:nvPr/>
        </p:nvSpPr>
        <p:spPr>
          <a:xfrm>
            <a:off x="6527450" y="3735050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7.1</a:t>
            </a:r>
            <a:endParaRPr sz="600"/>
          </a:p>
        </p:txBody>
      </p:sp>
      <p:cxnSp>
        <p:nvCxnSpPr>
          <p:cNvPr id="948" name="Google Shape;948;p58"/>
          <p:cNvCxnSpPr>
            <a:stCxn id="946" idx="3"/>
            <a:endCxn id="947" idx="1"/>
          </p:cNvCxnSpPr>
          <p:nvPr/>
        </p:nvCxnSpPr>
        <p:spPr>
          <a:xfrm flipH="1" rot="10800000">
            <a:off x="5772025" y="3849725"/>
            <a:ext cx="755400" cy="1911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59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59"/>
          <p:cNvSpPr txBox="1"/>
          <p:nvPr/>
        </p:nvSpPr>
        <p:spPr>
          <a:xfrm>
            <a:off x="265500" y="218525"/>
            <a:ext cx="71739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Example 2 - Vaccine FOllow-Up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(Current State)</a:t>
            </a:r>
            <a:endParaRPr sz="20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55" name="Google Shape;955;p59"/>
          <p:cNvGrpSpPr/>
          <p:nvPr/>
        </p:nvGrpSpPr>
        <p:grpSpPr>
          <a:xfrm>
            <a:off x="179445" y="878150"/>
            <a:ext cx="8784326" cy="3991800"/>
            <a:chOff x="167100" y="958350"/>
            <a:chExt cx="7876200" cy="3991800"/>
          </a:xfrm>
        </p:grpSpPr>
        <p:sp>
          <p:nvSpPr>
            <p:cNvPr id="956" name="Google Shape;956;p59"/>
            <p:cNvSpPr/>
            <p:nvPr/>
          </p:nvSpPr>
          <p:spPr>
            <a:xfrm>
              <a:off x="167100" y="958350"/>
              <a:ext cx="7876200" cy="3991800"/>
            </a:xfrm>
            <a:prstGeom prst="roundRect">
              <a:avLst>
                <a:gd fmla="val 16667" name="adj"/>
              </a:avLst>
            </a:prstGeom>
            <a:solidFill>
              <a:srgbClr val="130168"/>
            </a:solidFill>
            <a:ln cap="flat" cmpd="sng" w="9525">
              <a:solidFill>
                <a:srgbClr val="1301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59"/>
            <p:cNvSpPr/>
            <p:nvPr/>
          </p:nvSpPr>
          <p:spPr>
            <a:xfrm>
              <a:off x="769750" y="958350"/>
              <a:ext cx="6623100" cy="3991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1301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59"/>
            <p:cNvSpPr/>
            <p:nvPr/>
          </p:nvSpPr>
          <p:spPr>
            <a:xfrm>
              <a:off x="1741175" y="958350"/>
              <a:ext cx="6302100" cy="39918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959" name="Google Shape;959;p59"/>
          <p:cNvCxnSpPr/>
          <p:nvPr/>
        </p:nvCxnSpPr>
        <p:spPr>
          <a:xfrm>
            <a:off x="769800" y="2239100"/>
            <a:ext cx="8200200" cy="42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60" name="Google Shape;960;p59"/>
          <p:cNvCxnSpPr/>
          <p:nvPr/>
        </p:nvCxnSpPr>
        <p:spPr>
          <a:xfrm>
            <a:off x="769800" y="3574400"/>
            <a:ext cx="8194200" cy="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61" name="Google Shape;961;p59"/>
          <p:cNvSpPr txBox="1"/>
          <p:nvPr/>
        </p:nvSpPr>
        <p:spPr>
          <a:xfrm rot="-5400000">
            <a:off x="642275" y="2618700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CHW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62" name="Google Shape;962;p59"/>
          <p:cNvSpPr txBox="1"/>
          <p:nvPr/>
        </p:nvSpPr>
        <p:spPr>
          <a:xfrm rot="-5400000">
            <a:off x="-451625" y="2657250"/>
            <a:ext cx="1949100" cy="4002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Vaccine Follow-up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63" name="Google Shape;963;p59"/>
          <p:cNvSpPr txBox="1"/>
          <p:nvPr/>
        </p:nvSpPr>
        <p:spPr>
          <a:xfrm rot="-5400000">
            <a:off x="479375" y="4070950"/>
            <a:ext cx="10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HF STAFF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64" name="Google Shape;964;p59"/>
          <p:cNvSpPr txBox="1"/>
          <p:nvPr/>
        </p:nvSpPr>
        <p:spPr>
          <a:xfrm rot="-5400000">
            <a:off x="347525" y="1433822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CLIENT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65" name="Google Shape;965;p59"/>
          <p:cNvSpPr/>
          <p:nvPr/>
        </p:nvSpPr>
        <p:spPr>
          <a:xfrm>
            <a:off x="1215275" y="1741950"/>
            <a:ext cx="324300" cy="3243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59"/>
          <p:cNvSpPr/>
          <p:nvPr/>
        </p:nvSpPr>
        <p:spPr>
          <a:xfrm>
            <a:off x="1969325" y="124447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67" name="Google Shape;967;p59"/>
          <p:cNvSpPr txBox="1"/>
          <p:nvPr/>
        </p:nvSpPr>
        <p:spPr>
          <a:xfrm>
            <a:off x="1852175" y="157887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Completes 1st dose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68" name="Google Shape;968;p59"/>
          <p:cNvCxnSpPr>
            <a:endCxn id="969" idx="1"/>
          </p:cNvCxnSpPr>
          <p:nvPr/>
        </p:nvCxnSpPr>
        <p:spPr>
          <a:xfrm flipH="1" rot="10800000">
            <a:off x="2369600" y="1413825"/>
            <a:ext cx="207300" cy="9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9" name="Google Shape;969;p59"/>
          <p:cNvSpPr/>
          <p:nvPr/>
        </p:nvSpPr>
        <p:spPr>
          <a:xfrm>
            <a:off x="2576900" y="1244475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70" name="Google Shape;970;p59"/>
          <p:cNvSpPr txBox="1"/>
          <p:nvPr/>
        </p:nvSpPr>
        <p:spPr>
          <a:xfrm>
            <a:off x="2595350" y="1576800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Completes 2nd dose</a:t>
            </a: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71" name="Google Shape;971;p59"/>
          <p:cNvCxnSpPr>
            <a:stCxn id="970" idx="2"/>
            <a:endCxn id="972" idx="0"/>
          </p:cNvCxnSpPr>
          <p:nvPr/>
        </p:nvCxnSpPr>
        <p:spPr>
          <a:xfrm>
            <a:off x="2912600" y="1915500"/>
            <a:ext cx="5700" cy="17745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2" name="Google Shape;972;p59"/>
          <p:cNvSpPr/>
          <p:nvPr/>
        </p:nvSpPr>
        <p:spPr>
          <a:xfrm>
            <a:off x="2718200" y="36900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3.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73" name="Google Shape;973;p59"/>
          <p:cNvSpPr txBox="1"/>
          <p:nvPr/>
        </p:nvSpPr>
        <p:spPr>
          <a:xfrm>
            <a:off x="2601050" y="4014325"/>
            <a:ext cx="634500" cy="415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Compile records for </a:t>
            </a: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F/U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74" name="Google Shape;974;p59"/>
          <p:cNvSpPr/>
          <p:nvPr/>
        </p:nvSpPr>
        <p:spPr>
          <a:xfrm>
            <a:off x="3352700" y="36900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4.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75" name="Google Shape;975;p59"/>
          <p:cNvSpPr txBox="1"/>
          <p:nvPr/>
        </p:nvSpPr>
        <p:spPr>
          <a:xfrm>
            <a:off x="3235550" y="401432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List of clients for F/U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76" name="Google Shape;976;p59"/>
          <p:cNvCxnSpPr>
            <a:stCxn id="972" idx="3"/>
            <a:endCxn id="974" idx="1"/>
          </p:cNvCxnSpPr>
          <p:nvPr/>
        </p:nvCxnSpPr>
        <p:spPr>
          <a:xfrm>
            <a:off x="3118400" y="3852175"/>
            <a:ext cx="2343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7" name="Google Shape;977;p59"/>
          <p:cNvSpPr txBox="1"/>
          <p:nvPr/>
        </p:nvSpPr>
        <p:spPr>
          <a:xfrm>
            <a:off x="3748238" y="293062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reached?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78" name="Google Shape;978;p59"/>
          <p:cNvCxnSpPr>
            <a:stCxn id="974" idx="0"/>
            <a:endCxn id="979" idx="1"/>
          </p:cNvCxnSpPr>
          <p:nvPr/>
        </p:nvCxnSpPr>
        <p:spPr>
          <a:xfrm rot="-5400000">
            <a:off x="3153350" y="3119275"/>
            <a:ext cx="970200" cy="1713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9" name="Google Shape;979;p59"/>
          <p:cNvSpPr/>
          <p:nvPr/>
        </p:nvSpPr>
        <p:spPr>
          <a:xfrm>
            <a:off x="3724100" y="2550325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5.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80" name="Google Shape;980;p59"/>
          <p:cNvCxnSpPr>
            <a:stCxn id="977" idx="2"/>
            <a:endCxn id="974" idx="3"/>
          </p:cNvCxnSpPr>
          <p:nvPr/>
        </p:nvCxnSpPr>
        <p:spPr>
          <a:xfrm rot="5400000">
            <a:off x="3617738" y="3404475"/>
            <a:ext cx="582900" cy="3126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1" name="Google Shape;981;p59"/>
          <p:cNvCxnSpPr>
            <a:stCxn id="979" idx="3"/>
            <a:endCxn id="982" idx="1"/>
          </p:cNvCxnSpPr>
          <p:nvPr/>
        </p:nvCxnSpPr>
        <p:spPr>
          <a:xfrm>
            <a:off x="4406900" y="2719675"/>
            <a:ext cx="207600" cy="600"/>
          </a:xfrm>
          <a:prstGeom prst="bentConnector3">
            <a:avLst>
              <a:gd fmla="val 5003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3" name="Google Shape;983;p59"/>
          <p:cNvSpPr/>
          <p:nvPr/>
        </p:nvSpPr>
        <p:spPr>
          <a:xfrm>
            <a:off x="5298788" y="25575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7.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84" name="Google Shape;984;p59"/>
          <p:cNvSpPr txBox="1"/>
          <p:nvPr/>
        </p:nvSpPr>
        <p:spPr>
          <a:xfrm>
            <a:off x="5181638" y="2878412"/>
            <a:ext cx="634500" cy="5694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Record reason for missed appt, AEFI &amp; vaccine hesitancy 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85" name="Google Shape;985;p59"/>
          <p:cNvSpPr txBox="1"/>
          <p:nvPr/>
        </p:nvSpPr>
        <p:spPr>
          <a:xfrm>
            <a:off x="7836725" y="1556612"/>
            <a:ext cx="634500" cy="492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returns and completes second dose?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86" name="Google Shape;986;p59"/>
          <p:cNvSpPr/>
          <p:nvPr/>
        </p:nvSpPr>
        <p:spPr>
          <a:xfrm>
            <a:off x="7795450" y="1244475"/>
            <a:ext cx="754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11.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87" name="Google Shape;987;p59"/>
          <p:cNvCxnSpPr>
            <a:stCxn id="983" idx="0"/>
            <a:endCxn id="988" idx="1"/>
          </p:cNvCxnSpPr>
          <p:nvPr/>
        </p:nvCxnSpPr>
        <p:spPr>
          <a:xfrm rot="-5400000">
            <a:off x="5067038" y="1821775"/>
            <a:ext cx="1167600" cy="3039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9" name="Google Shape;989;p59"/>
          <p:cNvCxnSpPr>
            <a:stCxn id="985" idx="2"/>
            <a:endCxn id="975" idx="2"/>
          </p:cNvCxnSpPr>
          <p:nvPr/>
        </p:nvCxnSpPr>
        <p:spPr>
          <a:xfrm rot="5400000">
            <a:off x="4701575" y="900512"/>
            <a:ext cx="2303700" cy="4601100"/>
          </a:xfrm>
          <a:prstGeom prst="bentConnector3">
            <a:avLst>
              <a:gd fmla="val 110342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0" name="Google Shape;990;p59"/>
          <p:cNvCxnSpPr>
            <a:stCxn id="986" idx="0"/>
            <a:endCxn id="991" idx="0"/>
          </p:cNvCxnSpPr>
          <p:nvPr/>
        </p:nvCxnSpPr>
        <p:spPr>
          <a:xfrm flipH="1" rot="-5400000">
            <a:off x="7582600" y="1834725"/>
            <a:ext cx="1650600" cy="470100"/>
          </a:xfrm>
          <a:prstGeom prst="bentConnector5">
            <a:avLst>
              <a:gd fmla="val -14427" name="adj1"/>
              <a:gd fmla="val 130935" name="adj2"/>
              <a:gd fmla="val 60264" name="adj3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1" name="Google Shape;991;p59"/>
          <p:cNvSpPr/>
          <p:nvPr/>
        </p:nvSpPr>
        <p:spPr>
          <a:xfrm>
            <a:off x="8480825" y="2895200"/>
            <a:ext cx="324300" cy="3243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2" name="Google Shape;992;p59"/>
          <p:cNvCxnSpPr>
            <a:stCxn id="965" idx="0"/>
            <a:endCxn id="966" idx="1"/>
          </p:cNvCxnSpPr>
          <p:nvPr/>
        </p:nvCxnSpPr>
        <p:spPr>
          <a:xfrm rot="-5400000">
            <a:off x="1505675" y="1278300"/>
            <a:ext cx="335400" cy="5919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3" name="Google Shape;993;p59"/>
          <p:cNvSpPr txBox="1"/>
          <p:nvPr/>
        </p:nvSpPr>
        <p:spPr>
          <a:xfrm>
            <a:off x="1195625" y="218430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 SemiBold"/>
                <a:ea typeface="Work Sans SemiBold"/>
                <a:cs typeface="Work Sans SemiBold"/>
                <a:sym typeface="Work Sans SemiBold"/>
              </a:rPr>
              <a:t>Start</a:t>
            </a:r>
            <a:endParaRPr sz="5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994" name="Google Shape;994;p59"/>
          <p:cNvSpPr txBox="1"/>
          <p:nvPr/>
        </p:nvSpPr>
        <p:spPr>
          <a:xfrm>
            <a:off x="8461175" y="321950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 SemiBold"/>
                <a:ea typeface="Work Sans SemiBold"/>
                <a:cs typeface="Work Sans SemiBold"/>
                <a:sym typeface="Work Sans SemiBold"/>
              </a:rPr>
              <a:t>End</a:t>
            </a:r>
            <a:endParaRPr sz="5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995" name="Google Shape;995;p59"/>
          <p:cNvSpPr txBox="1"/>
          <p:nvPr/>
        </p:nvSpPr>
        <p:spPr>
          <a:xfrm>
            <a:off x="5827013" y="1532712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agrees to return?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88" name="Google Shape;988;p59"/>
          <p:cNvSpPr/>
          <p:nvPr/>
        </p:nvSpPr>
        <p:spPr>
          <a:xfrm>
            <a:off x="5802863" y="1220575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8.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96" name="Google Shape;996;p59"/>
          <p:cNvCxnSpPr>
            <a:stCxn id="997" idx="3"/>
            <a:endCxn id="986" idx="1"/>
          </p:cNvCxnSpPr>
          <p:nvPr/>
        </p:nvCxnSpPr>
        <p:spPr>
          <a:xfrm flipH="1" rot="10800000">
            <a:off x="6991075" y="1413775"/>
            <a:ext cx="804300" cy="1305900"/>
          </a:xfrm>
          <a:prstGeom prst="bentConnector3">
            <a:avLst>
              <a:gd fmla="val 5000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7" name="Google Shape;997;p59"/>
          <p:cNvSpPr/>
          <p:nvPr/>
        </p:nvSpPr>
        <p:spPr>
          <a:xfrm>
            <a:off x="6590875" y="25575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10.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98" name="Google Shape;998;p59"/>
          <p:cNvSpPr txBox="1"/>
          <p:nvPr/>
        </p:nvSpPr>
        <p:spPr>
          <a:xfrm>
            <a:off x="6487575" y="2858737"/>
            <a:ext cx="634500" cy="646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Appointment scheduling &amp; HF info, (location, availability etc.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999" name="Google Shape;999;p59"/>
          <p:cNvCxnSpPr>
            <a:stCxn id="995" idx="2"/>
            <a:endCxn id="1000" idx="0"/>
          </p:cNvCxnSpPr>
          <p:nvPr/>
        </p:nvCxnSpPr>
        <p:spPr>
          <a:xfrm flipH="1" rot="-5400000">
            <a:off x="5801513" y="2214162"/>
            <a:ext cx="686100" cy="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1" name="Google Shape;1001;p59"/>
          <p:cNvSpPr/>
          <p:nvPr/>
        </p:nvSpPr>
        <p:spPr>
          <a:xfrm>
            <a:off x="3642800" y="3508250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002" name="Google Shape;1002;p59"/>
          <p:cNvSpPr txBox="1"/>
          <p:nvPr/>
        </p:nvSpPr>
        <p:spPr>
          <a:xfrm>
            <a:off x="2922625" y="80290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03" name="Google Shape;1003;p59"/>
          <p:cNvSpPr txBox="1"/>
          <p:nvPr/>
        </p:nvSpPr>
        <p:spPr>
          <a:xfrm>
            <a:off x="2922613" y="194650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04" name="Google Shape;1004;p59"/>
          <p:cNvSpPr txBox="1"/>
          <p:nvPr/>
        </p:nvSpPr>
        <p:spPr>
          <a:xfrm>
            <a:off x="8172850" y="100130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05" name="Google Shape;1005;p59"/>
          <p:cNvSpPr txBox="1"/>
          <p:nvPr/>
        </p:nvSpPr>
        <p:spPr>
          <a:xfrm>
            <a:off x="6438813" y="1119788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00" name="Google Shape;1000;p59"/>
          <p:cNvSpPr/>
          <p:nvPr/>
        </p:nvSpPr>
        <p:spPr>
          <a:xfrm>
            <a:off x="5944163" y="25575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9.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06" name="Google Shape;1006;p59"/>
          <p:cNvSpPr txBox="1"/>
          <p:nvPr/>
        </p:nvSpPr>
        <p:spPr>
          <a:xfrm>
            <a:off x="5827013" y="2854625"/>
            <a:ext cx="634500" cy="492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Record reason, AEFI &amp; vaccine hesitancy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07" name="Google Shape;1007;p59"/>
          <p:cNvCxnSpPr>
            <a:stCxn id="988" idx="3"/>
            <a:endCxn id="997" idx="0"/>
          </p:cNvCxnSpPr>
          <p:nvPr/>
        </p:nvCxnSpPr>
        <p:spPr>
          <a:xfrm>
            <a:off x="6485663" y="1389925"/>
            <a:ext cx="305400" cy="11676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8" name="Google Shape;1008;p59"/>
          <p:cNvSpPr txBox="1"/>
          <p:nvPr/>
        </p:nvSpPr>
        <p:spPr>
          <a:xfrm>
            <a:off x="4208400" y="2760075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09" name="Google Shape;1009;p59"/>
          <p:cNvSpPr txBox="1"/>
          <p:nvPr/>
        </p:nvSpPr>
        <p:spPr>
          <a:xfrm>
            <a:off x="4111350" y="320765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10" name="Google Shape;1010;p59"/>
          <p:cNvSpPr txBox="1"/>
          <p:nvPr/>
        </p:nvSpPr>
        <p:spPr>
          <a:xfrm>
            <a:off x="6128438" y="1871738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11" name="Google Shape;1011;p59"/>
          <p:cNvSpPr txBox="1"/>
          <p:nvPr/>
        </p:nvSpPr>
        <p:spPr>
          <a:xfrm>
            <a:off x="8153963" y="1981688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NO</a:t>
            </a:r>
            <a:endParaRPr sz="500">
              <a:solidFill>
                <a:srgbClr val="5F6A7D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cxnSp>
        <p:nvCxnSpPr>
          <p:cNvPr id="1012" name="Google Shape;1012;p59"/>
          <p:cNvCxnSpPr>
            <a:stCxn id="1006" idx="2"/>
            <a:endCxn id="994" idx="2"/>
          </p:cNvCxnSpPr>
          <p:nvPr/>
        </p:nvCxnSpPr>
        <p:spPr>
          <a:xfrm flipH="1" rot="-5400000">
            <a:off x="7326713" y="2164775"/>
            <a:ext cx="133800" cy="2498700"/>
          </a:xfrm>
          <a:prstGeom prst="bentConnector3">
            <a:avLst>
              <a:gd fmla="val 278027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3" name="Google Shape;1013;p59"/>
          <p:cNvSpPr/>
          <p:nvPr/>
        </p:nvSpPr>
        <p:spPr>
          <a:xfrm>
            <a:off x="3002000" y="1124500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014" name="Google Shape;1014;p59"/>
          <p:cNvSpPr/>
          <p:nvPr/>
        </p:nvSpPr>
        <p:spPr>
          <a:xfrm>
            <a:off x="3494525" y="1371525"/>
            <a:ext cx="682800" cy="56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may forget 2nd dose, appt details, or be vaccine hesitant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15" name="Google Shape;1015;p59"/>
          <p:cNvCxnSpPr>
            <a:stCxn id="1014" idx="1"/>
            <a:endCxn id="1013" idx="6"/>
          </p:cNvCxnSpPr>
          <p:nvPr/>
        </p:nvCxnSpPr>
        <p:spPr>
          <a:xfrm rot="10800000">
            <a:off x="3259625" y="1253325"/>
            <a:ext cx="234900" cy="402900"/>
          </a:xfrm>
          <a:prstGeom prst="curvedConnector3">
            <a:avLst>
              <a:gd fmla="val 49984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16" name="Google Shape;1016;p59"/>
          <p:cNvSpPr/>
          <p:nvPr/>
        </p:nvSpPr>
        <p:spPr>
          <a:xfrm>
            <a:off x="4191800" y="3676850"/>
            <a:ext cx="682800" cy="7458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Compiles physical records and create list for F/U with contact info for CHW 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17" name="Google Shape;1017;p59"/>
          <p:cNvCxnSpPr>
            <a:stCxn id="1016" idx="1"/>
            <a:endCxn id="1001" idx="6"/>
          </p:cNvCxnSpPr>
          <p:nvPr/>
        </p:nvCxnSpPr>
        <p:spPr>
          <a:xfrm rot="10800000">
            <a:off x="3900500" y="3637250"/>
            <a:ext cx="291300" cy="412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18" name="Google Shape;1018;p59"/>
          <p:cNvCxnSpPr>
            <a:stCxn id="1019" idx="2"/>
            <a:endCxn id="1020" idx="0"/>
          </p:cNvCxnSpPr>
          <p:nvPr/>
        </p:nvCxnSpPr>
        <p:spPr>
          <a:xfrm flipH="1" rot="-5400000">
            <a:off x="5072725" y="1716075"/>
            <a:ext cx="488700" cy="777000"/>
          </a:xfrm>
          <a:prstGeom prst="curvedConnector3">
            <a:avLst>
              <a:gd fmla="val 50012" name="adj1"/>
            </a:avLst>
          </a:prstGeom>
          <a:noFill/>
          <a:ln cap="flat" cmpd="sng" w="9525">
            <a:solidFill>
              <a:srgbClr val="24117D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21" name="Google Shape;1021;p59"/>
          <p:cNvSpPr/>
          <p:nvPr/>
        </p:nvSpPr>
        <p:spPr>
          <a:xfrm>
            <a:off x="7295175" y="2882625"/>
            <a:ext cx="726000" cy="4491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Inability to schedule appointments in real time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22" name="Google Shape;1022;p59"/>
          <p:cNvCxnSpPr>
            <a:stCxn id="1021" idx="0"/>
            <a:endCxn id="1023" idx="6"/>
          </p:cNvCxnSpPr>
          <p:nvPr/>
        </p:nvCxnSpPr>
        <p:spPr>
          <a:xfrm flipH="1" rot="5400000">
            <a:off x="7188225" y="2412675"/>
            <a:ext cx="404700" cy="535200"/>
          </a:xfrm>
          <a:prstGeom prst="curvedConnector2">
            <a:avLst/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24" name="Google Shape;1024;p59"/>
          <p:cNvCxnSpPr>
            <a:stCxn id="969" idx="0"/>
            <a:endCxn id="991" idx="0"/>
          </p:cNvCxnSpPr>
          <p:nvPr/>
        </p:nvCxnSpPr>
        <p:spPr>
          <a:xfrm flipH="1" rot="-5400000">
            <a:off x="4955300" y="-792525"/>
            <a:ext cx="1650600" cy="5724600"/>
          </a:xfrm>
          <a:prstGeom prst="bentConnector3">
            <a:avLst>
              <a:gd fmla="val -14427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5" name="Google Shape;1025;p59"/>
          <p:cNvSpPr txBox="1"/>
          <p:nvPr/>
        </p:nvSpPr>
        <p:spPr>
          <a:xfrm>
            <a:off x="4497488" y="2866363"/>
            <a:ext cx="634500" cy="415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C</a:t>
            </a: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omplete vaccine counseling</a:t>
            </a:r>
            <a:endParaRPr sz="500">
              <a:solidFill>
                <a:schemeClr val="accent6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82" name="Google Shape;982;p59"/>
          <p:cNvSpPr/>
          <p:nvPr/>
        </p:nvSpPr>
        <p:spPr>
          <a:xfrm>
            <a:off x="4614644" y="25575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6.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26" name="Google Shape;1026;p59"/>
          <p:cNvCxnSpPr>
            <a:stCxn id="982" idx="3"/>
            <a:endCxn id="983" idx="1"/>
          </p:cNvCxnSpPr>
          <p:nvPr/>
        </p:nvCxnSpPr>
        <p:spPr>
          <a:xfrm>
            <a:off x="5014844" y="2719675"/>
            <a:ext cx="283800" cy="600"/>
          </a:xfrm>
          <a:prstGeom prst="bentConnector3">
            <a:avLst>
              <a:gd fmla="val 5002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7" name="Google Shape;1027;p59"/>
          <p:cNvCxnSpPr>
            <a:stCxn id="1019" idx="2"/>
            <a:endCxn id="1028" idx="0"/>
          </p:cNvCxnSpPr>
          <p:nvPr/>
        </p:nvCxnSpPr>
        <p:spPr>
          <a:xfrm flipH="1" rot="-5400000">
            <a:off x="5375875" y="1412925"/>
            <a:ext cx="488700" cy="1383300"/>
          </a:xfrm>
          <a:prstGeom prst="curvedConnector3">
            <a:avLst>
              <a:gd fmla="val 50012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29" name="Google Shape;1029;p59"/>
          <p:cNvSpPr/>
          <p:nvPr/>
        </p:nvSpPr>
        <p:spPr>
          <a:xfrm>
            <a:off x="5196350" y="3676850"/>
            <a:ext cx="682800" cy="4887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Requires paper-based counseling content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30" name="Google Shape;1030;p59"/>
          <p:cNvCxnSpPr>
            <a:stCxn id="1029" idx="0"/>
            <a:endCxn id="1031" idx="4"/>
          </p:cNvCxnSpPr>
          <p:nvPr/>
        </p:nvCxnSpPr>
        <p:spPr>
          <a:xfrm flipH="1" rot="5400000">
            <a:off x="4745300" y="2884400"/>
            <a:ext cx="1070100" cy="514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20" name="Google Shape;1020;p59"/>
          <p:cNvSpPr/>
          <p:nvPr/>
        </p:nvSpPr>
        <p:spPr>
          <a:xfrm>
            <a:off x="5576617" y="2349038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023" name="Google Shape;1023;p59"/>
          <p:cNvSpPr/>
          <p:nvPr/>
        </p:nvSpPr>
        <p:spPr>
          <a:xfrm>
            <a:off x="6865350" y="2349038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031" name="Google Shape;1031;p59"/>
          <p:cNvSpPr/>
          <p:nvPr/>
        </p:nvSpPr>
        <p:spPr>
          <a:xfrm>
            <a:off x="4894150" y="2349050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028" name="Google Shape;1028;p59"/>
          <p:cNvSpPr/>
          <p:nvPr/>
        </p:nvSpPr>
        <p:spPr>
          <a:xfrm>
            <a:off x="6182883" y="2349038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019" name="Google Shape;1019;p59"/>
          <p:cNvSpPr/>
          <p:nvPr/>
        </p:nvSpPr>
        <p:spPr>
          <a:xfrm>
            <a:off x="4587175" y="1371525"/>
            <a:ext cx="682800" cy="4887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CHW may forget to share reason with HF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32" name="Google Shape;1032;p59"/>
          <p:cNvSpPr/>
          <p:nvPr/>
        </p:nvSpPr>
        <p:spPr>
          <a:xfrm>
            <a:off x="7867675" y="428675"/>
            <a:ext cx="1163400" cy="357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Bottleneck where digital health intervention would add value</a:t>
            </a:r>
            <a:endParaRPr sz="6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33" name="Google Shape;1033;p59"/>
          <p:cNvSpPr/>
          <p:nvPr/>
        </p:nvSpPr>
        <p:spPr>
          <a:xfrm>
            <a:off x="7687150" y="292875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60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60"/>
          <p:cNvSpPr txBox="1"/>
          <p:nvPr/>
        </p:nvSpPr>
        <p:spPr>
          <a:xfrm>
            <a:off x="265500" y="218525"/>
            <a:ext cx="71739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Example 2 - Vaccine FOllow-Up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(Future State)</a:t>
            </a:r>
            <a:endParaRPr sz="20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0" name="Google Shape;1040;p60"/>
          <p:cNvSpPr/>
          <p:nvPr/>
        </p:nvSpPr>
        <p:spPr>
          <a:xfrm>
            <a:off x="179445" y="878125"/>
            <a:ext cx="8784326" cy="4234901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60"/>
          <p:cNvSpPr/>
          <p:nvPr/>
        </p:nvSpPr>
        <p:spPr>
          <a:xfrm>
            <a:off x="851581" y="878125"/>
            <a:ext cx="7386743" cy="423490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60"/>
          <p:cNvSpPr/>
          <p:nvPr/>
        </p:nvSpPr>
        <p:spPr>
          <a:xfrm>
            <a:off x="1935011" y="878125"/>
            <a:ext cx="7028732" cy="4234901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43" name="Google Shape;1043;p60"/>
          <p:cNvCxnSpPr/>
          <p:nvPr/>
        </p:nvCxnSpPr>
        <p:spPr>
          <a:xfrm>
            <a:off x="769800" y="2239100"/>
            <a:ext cx="8200200" cy="42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44" name="Google Shape;1044;p60"/>
          <p:cNvCxnSpPr/>
          <p:nvPr/>
        </p:nvCxnSpPr>
        <p:spPr>
          <a:xfrm>
            <a:off x="769800" y="3574400"/>
            <a:ext cx="8194200" cy="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045" name="Google Shape;1045;p60"/>
          <p:cNvSpPr txBox="1"/>
          <p:nvPr/>
        </p:nvSpPr>
        <p:spPr>
          <a:xfrm rot="-5400000">
            <a:off x="-460925" y="2647950"/>
            <a:ext cx="1967700" cy="4002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Vaccine Follow-up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6" name="Google Shape;1046;p60"/>
          <p:cNvSpPr txBox="1"/>
          <p:nvPr/>
        </p:nvSpPr>
        <p:spPr>
          <a:xfrm rot="-5400000">
            <a:off x="347525" y="1433822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CLIENT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7" name="Google Shape;1047;p60"/>
          <p:cNvSpPr txBox="1"/>
          <p:nvPr/>
        </p:nvSpPr>
        <p:spPr>
          <a:xfrm rot="-5400000">
            <a:off x="642275" y="2618700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CHW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" name="Google Shape;1048;p60"/>
          <p:cNvSpPr/>
          <p:nvPr/>
        </p:nvSpPr>
        <p:spPr>
          <a:xfrm>
            <a:off x="1215275" y="1741950"/>
            <a:ext cx="324300" cy="3243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60"/>
          <p:cNvSpPr/>
          <p:nvPr/>
        </p:nvSpPr>
        <p:spPr>
          <a:xfrm>
            <a:off x="3262700" y="1242119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3.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50" name="Google Shape;1050;p60"/>
          <p:cNvSpPr txBox="1"/>
          <p:nvPr/>
        </p:nvSpPr>
        <p:spPr>
          <a:xfrm>
            <a:off x="3286850" y="1571088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Completes 2nd dose</a:t>
            </a: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51" name="Google Shape;1051;p60"/>
          <p:cNvCxnSpPr>
            <a:stCxn id="1052" idx="3"/>
            <a:endCxn id="1049" idx="1"/>
          </p:cNvCxnSpPr>
          <p:nvPr/>
        </p:nvCxnSpPr>
        <p:spPr>
          <a:xfrm>
            <a:off x="3016213" y="1407781"/>
            <a:ext cx="246600" cy="36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3" name="Google Shape;1053;p60"/>
          <p:cNvCxnSpPr>
            <a:stCxn id="1050" idx="2"/>
            <a:endCxn id="1054" idx="0"/>
          </p:cNvCxnSpPr>
          <p:nvPr/>
        </p:nvCxnSpPr>
        <p:spPr>
          <a:xfrm rot="5400000">
            <a:off x="2390900" y="2438088"/>
            <a:ext cx="1741500" cy="6849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5" name="Google Shape;1055;p60"/>
          <p:cNvCxnSpPr>
            <a:stCxn id="1049" idx="0"/>
            <a:endCxn id="1056" idx="1"/>
          </p:cNvCxnSpPr>
          <p:nvPr/>
        </p:nvCxnSpPr>
        <p:spPr>
          <a:xfrm flipH="1" rot="-5400000">
            <a:off x="5353550" y="-507331"/>
            <a:ext cx="1349700" cy="4848600"/>
          </a:xfrm>
          <a:prstGeom prst="bentConnector4">
            <a:avLst>
              <a:gd fmla="val -17643" name="adj1"/>
              <a:gd fmla="val 53520" name="adj2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7" name="Google Shape;1057;p60"/>
          <p:cNvSpPr txBox="1"/>
          <p:nvPr/>
        </p:nvSpPr>
        <p:spPr>
          <a:xfrm rot="-5400000">
            <a:off x="479375" y="4070950"/>
            <a:ext cx="10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HF STAFF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58" name="Google Shape;1058;p60"/>
          <p:cNvSpPr txBox="1"/>
          <p:nvPr/>
        </p:nvSpPr>
        <p:spPr>
          <a:xfrm>
            <a:off x="2930750" y="403527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List of clients for F/U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059" name="Google Shape;1059;p60"/>
          <p:cNvSpPr txBox="1"/>
          <p:nvPr/>
        </p:nvSpPr>
        <p:spPr>
          <a:xfrm>
            <a:off x="3976850" y="2764725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reached?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60" name="Google Shape;1060;p60"/>
          <p:cNvCxnSpPr>
            <a:stCxn id="1054" idx="3"/>
            <a:endCxn id="1061" idx="1"/>
          </p:cNvCxnSpPr>
          <p:nvPr/>
        </p:nvCxnSpPr>
        <p:spPr>
          <a:xfrm flipH="1" rot="10800000">
            <a:off x="3565275" y="2591900"/>
            <a:ext cx="387300" cy="1676400"/>
          </a:xfrm>
          <a:prstGeom prst="bentConnector3">
            <a:avLst>
              <a:gd fmla="val 50016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1" name="Google Shape;1061;p60"/>
          <p:cNvSpPr/>
          <p:nvPr/>
        </p:nvSpPr>
        <p:spPr>
          <a:xfrm>
            <a:off x="3952700" y="2422475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6.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62" name="Google Shape;1062;p60"/>
          <p:cNvCxnSpPr>
            <a:stCxn id="1059" idx="2"/>
            <a:endCxn id="1054" idx="2"/>
          </p:cNvCxnSpPr>
          <p:nvPr/>
        </p:nvCxnSpPr>
        <p:spPr>
          <a:xfrm rot="5400000">
            <a:off x="2715650" y="3306975"/>
            <a:ext cx="1782000" cy="1374900"/>
          </a:xfrm>
          <a:prstGeom prst="bentConnector3">
            <a:avLst>
              <a:gd fmla="val 113361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63" name="Google Shape;1063;p60"/>
          <p:cNvCxnSpPr>
            <a:stCxn id="1061" idx="3"/>
            <a:endCxn id="1064" idx="1"/>
          </p:cNvCxnSpPr>
          <p:nvPr/>
        </p:nvCxnSpPr>
        <p:spPr>
          <a:xfrm>
            <a:off x="4635500" y="2591825"/>
            <a:ext cx="283800" cy="600"/>
          </a:xfrm>
          <a:prstGeom prst="bentConnector3">
            <a:avLst>
              <a:gd fmla="val 5002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5" name="Google Shape;1065;p60"/>
          <p:cNvSpPr/>
          <p:nvPr/>
        </p:nvSpPr>
        <p:spPr>
          <a:xfrm>
            <a:off x="5603588" y="242967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8.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66" name="Google Shape;1066;p60"/>
          <p:cNvSpPr txBox="1"/>
          <p:nvPr/>
        </p:nvSpPr>
        <p:spPr>
          <a:xfrm>
            <a:off x="5502288" y="2764725"/>
            <a:ext cx="634500" cy="5694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Record reason for missed appt, AEFI &amp; vaccine hesitancy 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67" name="Google Shape;1067;p60"/>
          <p:cNvSpPr txBox="1"/>
          <p:nvPr/>
        </p:nvSpPr>
        <p:spPr>
          <a:xfrm>
            <a:off x="7729150" y="1571088"/>
            <a:ext cx="634500" cy="492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returns and completes 2nd dose?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68" name="Google Shape;1068;p60"/>
          <p:cNvSpPr/>
          <p:nvPr/>
        </p:nvSpPr>
        <p:spPr>
          <a:xfrm>
            <a:off x="7643175" y="1242119"/>
            <a:ext cx="7623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12.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1069" name="Google Shape;1069;p60"/>
          <p:cNvCxnSpPr>
            <a:stCxn id="1064" idx="0"/>
            <a:endCxn id="1070" idx="1"/>
          </p:cNvCxnSpPr>
          <p:nvPr/>
        </p:nvCxnSpPr>
        <p:spPr>
          <a:xfrm rot="-5400000">
            <a:off x="5069294" y="1455725"/>
            <a:ext cx="1024200" cy="9237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1" name="Google Shape;1071;p60"/>
          <p:cNvCxnSpPr>
            <a:stCxn id="1067" idx="2"/>
            <a:endCxn id="1054" idx="2"/>
          </p:cNvCxnSpPr>
          <p:nvPr/>
        </p:nvCxnSpPr>
        <p:spPr>
          <a:xfrm rot="5400000">
            <a:off x="4071850" y="910938"/>
            <a:ext cx="2821800" cy="5127300"/>
          </a:xfrm>
          <a:prstGeom prst="bentConnector3">
            <a:avLst>
              <a:gd fmla="val 108436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2" name="Google Shape;1072;p60"/>
          <p:cNvCxnSpPr>
            <a:stCxn id="1068" idx="3"/>
            <a:endCxn id="1056" idx="0"/>
          </p:cNvCxnSpPr>
          <p:nvPr/>
        </p:nvCxnSpPr>
        <p:spPr>
          <a:xfrm>
            <a:off x="8405475" y="1411469"/>
            <a:ext cx="247200" cy="10182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3" name="Google Shape;1073;p60"/>
          <p:cNvSpPr/>
          <p:nvPr/>
        </p:nvSpPr>
        <p:spPr>
          <a:xfrm>
            <a:off x="8490600" y="3267875"/>
            <a:ext cx="324300" cy="3243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74" name="Google Shape;1074;p60"/>
          <p:cNvCxnSpPr>
            <a:stCxn id="1048" idx="0"/>
            <a:endCxn id="1075" idx="1"/>
          </p:cNvCxnSpPr>
          <p:nvPr/>
        </p:nvCxnSpPr>
        <p:spPr>
          <a:xfrm rot="-5400000">
            <a:off x="1506275" y="1278900"/>
            <a:ext cx="334200" cy="5919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6" name="Google Shape;1076;p60"/>
          <p:cNvSpPr txBox="1"/>
          <p:nvPr/>
        </p:nvSpPr>
        <p:spPr>
          <a:xfrm>
            <a:off x="1217375" y="2160863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 SemiBold"/>
                <a:ea typeface="Work Sans SemiBold"/>
                <a:cs typeface="Work Sans SemiBold"/>
                <a:sym typeface="Work Sans SemiBold"/>
              </a:rPr>
              <a:t>Start</a:t>
            </a:r>
            <a:endParaRPr sz="5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77" name="Google Shape;1077;p60"/>
          <p:cNvSpPr txBox="1"/>
          <p:nvPr/>
        </p:nvSpPr>
        <p:spPr>
          <a:xfrm>
            <a:off x="8487950" y="359600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 SemiBold"/>
                <a:ea typeface="Work Sans SemiBold"/>
                <a:cs typeface="Work Sans SemiBold"/>
                <a:sym typeface="Work Sans SemiBold"/>
              </a:rPr>
              <a:t>End</a:t>
            </a:r>
            <a:endParaRPr sz="5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78" name="Google Shape;1078;p60"/>
          <p:cNvSpPr txBox="1"/>
          <p:nvPr/>
        </p:nvSpPr>
        <p:spPr>
          <a:xfrm>
            <a:off x="6106900" y="1571088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agrees to return?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70" name="Google Shape;1070;p60"/>
          <p:cNvSpPr/>
          <p:nvPr/>
        </p:nvSpPr>
        <p:spPr>
          <a:xfrm>
            <a:off x="6043300" y="1236075"/>
            <a:ext cx="7623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10.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1079" name="Google Shape;1079;p60"/>
          <p:cNvCxnSpPr>
            <a:stCxn id="1080" idx="3"/>
            <a:endCxn id="1068" idx="1"/>
          </p:cNvCxnSpPr>
          <p:nvPr/>
        </p:nvCxnSpPr>
        <p:spPr>
          <a:xfrm flipH="1" rot="10800000">
            <a:off x="7372075" y="1411325"/>
            <a:ext cx="271200" cy="1180500"/>
          </a:xfrm>
          <a:prstGeom prst="bentConnector3">
            <a:avLst>
              <a:gd fmla="val 49982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80" name="Google Shape;1080;p60"/>
          <p:cNvSpPr/>
          <p:nvPr/>
        </p:nvSpPr>
        <p:spPr>
          <a:xfrm>
            <a:off x="6971875" y="242967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11.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81" name="Google Shape;1081;p60"/>
          <p:cNvSpPr txBox="1"/>
          <p:nvPr/>
        </p:nvSpPr>
        <p:spPr>
          <a:xfrm>
            <a:off x="6854725" y="2764725"/>
            <a:ext cx="634500" cy="646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Appointment scheduling &amp; HF info, (location, availability etc.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82" name="Google Shape;1082;p60"/>
          <p:cNvCxnSpPr>
            <a:stCxn id="1078" idx="2"/>
            <a:endCxn id="1083" idx="0"/>
          </p:cNvCxnSpPr>
          <p:nvPr/>
        </p:nvCxnSpPr>
        <p:spPr>
          <a:xfrm flipH="1" rot="-5400000">
            <a:off x="6164500" y="2169438"/>
            <a:ext cx="519900" cy="6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84" name="Google Shape;1084;p60"/>
          <p:cNvSpPr txBox="1"/>
          <p:nvPr/>
        </p:nvSpPr>
        <p:spPr>
          <a:xfrm>
            <a:off x="3722075" y="1026213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85" name="Google Shape;1085;p60"/>
          <p:cNvSpPr txBox="1"/>
          <p:nvPr/>
        </p:nvSpPr>
        <p:spPr>
          <a:xfrm>
            <a:off x="3635775" y="194365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86" name="Google Shape;1086;p60"/>
          <p:cNvSpPr txBox="1"/>
          <p:nvPr/>
        </p:nvSpPr>
        <p:spPr>
          <a:xfrm>
            <a:off x="8335975" y="1411325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87" name="Google Shape;1087;p60"/>
          <p:cNvSpPr txBox="1"/>
          <p:nvPr/>
        </p:nvSpPr>
        <p:spPr>
          <a:xfrm>
            <a:off x="6668338" y="1461913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83" name="Google Shape;1083;p60"/>
          <p:cNvSpPr/>
          <p:nvPr/>
        </p:nvSpPr>
        <p:spPr>
          <a:xfrm>
            <a:off x="6224050" y="242967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9.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88" name="Google Shape;1088;p60"/>
          <p:cNvSpPr txBox="1"/>
          <p:nvPr/>
        </p:nvSpPr>
        <p:spPr>
          <a:xfrm>
            <a:off x="6137513" y="2758887"/>
            <a:ext cx="634500" cy="492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Record reason, AEFI &amp; vaccine hesitancy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89" name="Google Shape;1089;p60"/>
          <p:cNvCxnSpPr>
            <a:stCxn id="1070" idx="3"/>
            <a:endCxn id="1080" idx="0"/>
          </p:cNvCxnSpPr>
          <p:nvPr/>
        </p:nvCxnSpPr>
        <p:spPr>
          <a:xfrm>
            <a:off x="6805600" y="1405425"/>
            <a:ext cx="366300" cy="10242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0" name="Google Shape;1090;p60"/>
          <p:cNvSpPr txBox="1"/>
          <p:nvPr/>
        </p:nvSpPr>
        <p:spPr>
          <a:xfrm>
            <a:off x="4545638" y="2625013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91" name="Google Shape;1091;p60"/>
          <p:cNvSpPr txBox="1"/>
          <p:nvPr/>
        </p:nvSpPr>
        <p:spPr>
          <a:xfrm>
            <a:off x="4294100" y="3036988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92" name="Google Shape;1092;p60"/>
          <p:cNvSpPr txBox="1"/>
          <p:nvPr/>
        </p:nvSpPr>
        <p:spPr>
          <a:xfrm>
            <a:off x="6419900" y="1970750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093" name="Google Shape;1093;p60"/>
          <p:cNvSpPr txBox="1"/>
          <p:nvPr/>
        </p:nvSpPr>
        <p:spPr>
          <a:xfrm>
            <a:off x="8046388" y="1981688"/>
            <a:ext cx="363600" cy="2616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cxnSp>
        <p:nvCxnSpPr>
          <p:cNvPr id="1094" name="Google Shape;1094;p60"/>
          <p:cNvCxnSpPr>
            <a:stCxn id="1095" idx="2"/>
            <a:endCxn id="1054" idx="2"/>
          </p:cNvCxnSpPr>
          <p:nvPr/>
        </p:nvCxnSpPr>
        <p:spPr>
          <a:xfrm rot="5400000">
            <a:off x="3924150" y="2684825"/>
            <a:ext cx="1195500" cy="3205800"/>
          </a:xfrm>
          <a:prstGeom prst="bentConnector3">
            <a:avLst>
              <a:gd fmla="val 119912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2" name="Google Shape;1052;p60"/>
          <p:cNvSpPr/>
          <p:nvPr/>
        </p:nvSpPr>
        <p:spPr>
          <a:xfrm>
            <a:off x="2616013" y="1245631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96" name="Google Shape;1096;p60"/>
          <p:cNvSpPr txBox="1"/>
          <p:nvPr/>
        </p:nvSpPr>
        <p:spPr>
          <a:xfrm>
            <a:off x="2510938" y="1571088"/>
            <a:ext cx="634500" cy="415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receives SMS reminder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097" name="Google Shape;1097;p60"/>
          <p:cNvCxnSpPr>
            <a:stCxn id="1075" idx="3"/>
            <a:endCxn id="1052" idx="1"/>
          </p:cNvCxnSpPr>
          <p:nvPr/>
        </p:nvCxnSpPr>
        <p:spPr>
          <a:xfrm>
            <a:off x="2369525" y="1407781"/>
            <a:ext cx="246600" cy="600"/>
          </a:xfrm>
          <a:prstGeom prst="bentConnector3">
            <a:avLst>
              <a:gd fmla="val 49977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8" name="Google Shape;1098;p60"/>
          <p:cNvSpPr/>
          <p:nvPr/>
        </p:nvSpPr>
        <p:spPr>
          <a:xfrm>
            <a:off x="6360375" y="3932650"/>
            <a:ext cx="2721300" cy="11421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2"/>
                </a:solidFill>
              </a:rPr>
              <a:t>DIGITAL HEALTH MOMENTS</a:t>
            </a:r>
            <a:endParaRPr b="1" sz="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1.1 - Links to </a:t>
            </a:r>
            <a:r>
              <a:rPr b="1" lang="en" sz="600"/>
              <a:t>Vaccine Counseling &amp; Mobilization Workflow </a:t>
            </a:r>
            <a:endParaRPr b="1"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2.1 - SMS reminder sent to clients with details of next dose date, logistics, and common side effects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4.1 - Verify client UID, contact information; Prioritized list of clients for F/U based on registration info and date of appointment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7.1 - </a:t>
            </a:r>
            <a:r>
              <a:rPr lang="en" sz="600">
                <a:solidFill>
                  <a:schemeClr val="accent6"/>
                </a:solidFill>
              </a:rPr>
              <a:t>Digital Vaccine confidence counseling content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8.1 - </a:t>
            </a:r>
            <a:r>
              <a:rPr lang="en" sz="600">
                <a:solidFill>
                  <a:schemeClr val="accent6"/>
                </a:solidFill>
              </a:rPr>
              <a:t>Data collection &amp; feedback of AEFI to vaccine administrator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10.1 - Appointment availability/scheduling and reminder linked to HF and SMS service</a:t>
            </a:r>
            <a:endParaRPr sz="600"/>
          </a:p>
        </p:txBody>
      </p:sp>
      <p:sp>
        <p:nvSpPr>
          <p:cNvPr id="1099" name="Google Shape;1099;p60"/>
          <p:cNvSpPr/>
          <p:nvPr/>
        </p:nvSpPr>
        <p:spPr>
          <a:xfrm>
            <a:off x="2407475" y="1082300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Work Sans"/>
                <a:ea typeface="Work Sans"/>
                <a:cs typeface="Work Sans"/>
                <a:sym typeface="Work Sans"/>
              </a:rPr>
              <a:t>2.1</a:t>
            </a:r>
            <a:endParaRPr sz="6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00" name="Google Shape;1100;p60"/>
          <p:cNvSpPr/>
          <p:nvPr/>
        </p:nvSpPr>
        <p:spPr>
          <a:xfrm>
            <a:off x="6747463" y="2262013"/>
            <a:ext cx="3636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Work Sans"/>
                <a:ea typeface="Work Sans"/>
                <a:cs typeface="Work Sans"/>
                <a:sym typeface="Work Sans"/>
              </a:rPr>
              <a:t>10.1</a:t>
            </a:r>
            <a:endParaRPr sz="6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01" name="Google Shape;1101;p60"/>
          <p:cNvSpPr/>
          <p:nvPr/>
        </p:nvSpPr>
        <p:spPr>
          <a:xfrm>
            <a:off x="1215275" y="4086500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List is created quickly and automatically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02" name="Google Shape;1102;p60"/>
          <p:cNvCxnSpPr>
            <a:stCxn id="1101" idx="3"/>
            <a:endCxn id="1103" idx="1"/>
          </p:cNvCxnSpPr>
          <p:nvPr/>
        </p:nvCxnSpPr>
        <p:spPr>
          <a:xfrm>
            <a:off x="1898075" y="4311200"/>
            <a:ext cx="111300" cy="270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04" name="Google Shape;1104;p60"/>
          <p:cNvSpPr/>
          <p:nvPr/>
        </p:nvSpPr>
        <p:spPr>
          <a:xfrm>
            <a:off x="2622563" y="1890512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Automated SMS reminder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05" name="Google Shape;1105;p60"/>
          <p:cNvCxnSpPr>
            <a:stCxn id="1104" idx="1"/>
            <a:endCxn id="1099" idx="2"/>
          </p:cNvCxnSpPr>
          <p:nvPr/>
        </p:nvCxnSpPr>
        <p:spPr>
          <a:xfrm rot="10800000">
            <a:off x="2567663" y="1311512"/>
            <a:ext cx="54900" cy="803700"/>
          </a:xfrm>
          <a:prstGeom prst="curvedConnector2">
            <a:avLst/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06" name="Google Shape;1106;p60"/>
          <p:cNvSpPr/>
          <p:nvPr/>
        </p:nvSpPr>
        <p:spPr>
          <a:xfrm>
            <a:off x="4178713" y="1623250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Digital counseling content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07" name="Google Shape;1107;p60"/>
          <p:cNvCxnSpPr>
            <a:stCxn id="1106" idx="2"/>
            <a:endCxn id="1108" idx="0"/>
          </p:cNvCxnSpPr>
          <p:nvPr/>
        </p:nvCxnSpPr>
        <p:spPr>
          <a:xfrm flipH="1" rot="-5400000">
            <a:off x="4604113" y="1988650"/>
            <a:ext cx="189300" cy="357300"/>
          </a:xfrm>
          <a:prstGeom prst="curvedConnector3">
            <a:avLst>
              <a:gd fmla="val 50017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09" name="Google Shape;1109;p60"/>
          <p:cNvSpPr/>
          <p:nvPr/>
        </p:nvSpPr>
        <p:spPr>
          <a:xfrm>
            <a:off x="7461625" y="2796250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registered for SMS reminder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10" name="Google Shape;1110;p60"/>
          <p:cNvCxnSpPr>
            <a:stCxn id="1109" idx="0"/>
            <a:endCxn id="1100" idx="2"/>
          </p:cNvCxnSpPr>
          <p:nvPr/>
        </p:nvCxnSpPr>
        <p:spPr>
          <a:xfrm flipH="1" rot="5400000">
            <a:off x="7213525" y="2206750"/>
            <a:ext cx="305100" cy="873900"/>
          </a:xfrm>
          <a:prstGeom prst="curvedConnector3">
            <a:avLst>
              <a:gd fmla="val 4999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56" name="Google Shape;1056;p60"/>
          <p:cNvSpPr/>
          <p:nvPr/>
        </p:nvSpPr>
        <p:spPr>
          <a:xfrm>
            <a:off x="8452650" y="2429663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13.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11" name="Google Shape;1111;p60"/>
          <p:cNvSpPr txBox="1"/>
          <p:nvPr/>
        </p:nvSpPr>
        <p:spPr>
          <a:xfrm>
            <a:off x="8335500" y="2730138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Monitoring of client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12" name="Google Shape;1112;p60"/>
          <p:cNvCxnSpPr>
            <a:stCxn id="1111" idx="2"/>
            <a:endCxn id="1073" idx="0"/>
          </p:cNvCxnSpPr>
          <p:nvPr/>
        </p:nvCxnSpPr>
        <p:spPr>
          <a:xfrm flipH="1" rot="-5400000">
            <a:off x="8553600" y="3167988"/>
            <a:ext cx="198900" cy="600"/>
          </a:xfrm>
          <a:prstGeom prst="bentConnector3">
            <a:avLst>
              <a:gd fmla="val 5003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3" name="Google Shape;1113;p60"/>
          <p:cNvSpPr/>
          <p:nvPr/>
        </p:nvSpPr>
        <p:spPr>
          <a:xfrm>
            <a:off x="4778138" y="4087438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Feedback link to HF if reason = AEFI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14" name="Google Shape;1114;p60"/>
          <p:cNvCxnSpPr>
            <a:stCxn id="1113" idx="0"/>
            <a:endCxn id="1115" idx="2"/>
          </p:cNvCxnSpPr>
          <p:nvPr/>
        </p:nvCxnSpPr>
        <p:spPr>
          <a:xfrm rot="-5400000">
            <a:off x="5084588" y="3686188"/>
            <a:ext cx="436200" cy="3663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16" name="Google Shape;1116;p60"/>
          <p:cNvSpPr txBox="1"/>
          <p:nvPr/>
        </p:nvSpPr>
        <p:spPr>
          <a:xfrm>
            <a:off x="4813388" y="2748862"/>
            <a:ext cx="634500" cy="415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C</a:t>
            </a: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omplete vaccine counseling</a:t>
            </a:r>
            <a:endParaRPr sz="500">
              <a:solidFill>
                <a:schemeClr val="accent6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64" name="Google Shape;1064;p60"/>
          <p:cNvSpPr/>
          <p:nvPr/>
        </p:nvSpPr>
        <p:spPr>
          <a:xfrm>
            <a:off x="4919444" y="242967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7.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54" name="Google Shape;1054;p60"/>
          <p:cNvSpPr/>
          <p:nvPr/>
        </p:nvSpPr>
        <p:spPr>
          <a:xfrm>
            <a:off x="2272875" y="3651200"/>
            <a:ext cx="1292400" cy="1234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b="1" lang="en" sz="6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rPr>
              <a:t>AUTOMATED &amp; PRIORITISED LIST FOR FOLLOW-UP</a:t>
            </a:r>
            <a:endParaRPr b="1" sz="600">
              <a:solidFill>
                <a:schemeClr val="lt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17" name="Google Shape;1117;p60"/>
          <p:cNvCxnSpPr>
            <a:stCxn id="1064" idx="3"/>
            <a:endCxn id="1065" idx="1"/>
          </p:cNvCxnSpPr>
          <p:nvPr/>
        </p:nvCxnSpPr>
        <p:spPr>
          <a:xfrm>
            <a:off x="5319644" y="2591825"/>
            <a:ext cx="283800" cy="600"/>
          </a:xfrm>
          <a:prstGeom prst="bentConnector3">
            <a:avLst>
              <a:gd fmla="val 50025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8" name="Google Shape;1118;p60"/>
          <p:cNvSpPr/>
          <p:nvPr/>
        </p:nvSpPr>
        <p:spPr>
          <a:xfrm>
            <a:off x="1217375" y="1256038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Work Sans"/>
                <a:ea typeface="Work Sans"/>
                <a:cs typeface="Work Sans"/>
                <a:sym typeface="Work Sans"/>
              </a:rPr>
              <a:t>1.1</a:t>
            </a:r>
            <a:endParaRPr sz="6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19" name="Google Shape;1119;p60"/>
          <p:cNvSpPr/>
          <p:nvPr/>
        </p:nvSpPr>
        <p:spPr>
          <a:xfrm>
            <a:off x="1641025" y="1890512"/>
            <a:ext cx="682800" cy="701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Client is on digital waitlist &amp; registered for SMS reminder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20" name="Google Shape;1120;p60"/>
          <p:cNvCxnSpPr>
            <a:stCxn id="1119" idx="0"/>
            <a:endCxn id="1118" idx="2"/>
          </p:cNvCxnSpPr>
          <p:nvPr/>
        </p:nvCxnSpPr>
        <p:spPr>
          <a:xfrm flipH="1" rot="5400000">
            <a:off x="1477225" y="1385312"/>
            <a:ext cx="405300" cy="605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21" name="Google Shape;1121;p60"/>
          <p:cNvSpPr txBox="1"/>
          <p:nvPr/>
        </p:nvSpPr>
        <p:spPr>
          <a:xfrm>
            <a:off x="2296250" y="4035275"/>
            <a:ext cx="634500" cy="4155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Compile records for F/U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122" name="Google Shape;1122;p60"/>
          <p:cNvCxnSpPr>
            <a:stCxn id="1123" idx="3"/>
            <a:endCxn id="1124" idx="1"/>
          </p:cNvCxnSpPr>
          <p:nvPr/>
        </p:nvCxnSpPr>
        <p:spPr>
          <a:xfrm>
            <a:off x="2813600" y="3852175"/>
            <a:ext cx="2343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3" name="Google Shape;1103;p60"/>
          <p:cNvSpPr/>
          <p:nvPr/>
        </p:nvSpPr>
        <p:spPr>
          <a:xfrm>
            <a:off x="2009375" y="4467038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4.1</a:t>
            </a:r>
            <a:endParaRPr sz="600"/>
          </a:p>
        </p:txBody>
      </p:sp>
      <p:sp>
        <p:nvSpPr>
          <p:cNvPr id="1108" name="Google Shape;1108;p60"/>
          <p:cNvSpPr/>
          <p:nvPr/>
        </p:nvSpPr>
        <p:spPr>
          <a:xfrm>
            <a:off x="4717463" y="2262013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Work Sans"/>
                <a:ea typeface="Work Sans"/>
                <a:cs typeface="Work Sans"/>
                <a:sym typeface="Work Sans"/>
              </a:rPr>
              <a:t>7.1</a:t>
            </a:r>
            <a:endParaRPr sz="6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95" name="Google Shape;1095;p60"/>
          <p:cNvSpPr/>
          <p:nvPr/>
        </p:nvSpPr>
        <p:spPr>
          <a:xfrm>
            <a:off x="5502300" y="3240575"/>
            <a:ext cx="1245000" cy="44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rPr>
              <a:t>DATA COLLECTION: HESITANCY &amp; AEFI</a:t>
            </a:r>
            <a:endParaRPr b="1" sz="600">
              <a:solidFill>
                <a:schemeClr val="lt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15" name="Google Shape;1115;p60"/>
          <p:cNvSpPr/>
          <p:nvPr/>
        </p:nvSpPr>
        <p:spPr>
          <a:xfrm>
            <a:off x="5325713" y="3421988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Work Sans"/>
                <a:ea typeface="Work Sans"/>
                <a:cs typeface="Work Sans"/>
                <a:sym typeface="Work Sans"/>
              </a:rPr>
              <a:t>8.1</a:t>
            </a:r>
            <a:endParaRPr sz="6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23" name="Google Shape;1123;p60"/>
          <p:cNvSpPr/>
          <p:nvPr/>
        </p:nvSpPr>
        <p:spPr>
          <a:xfrm>
            <a:off x="2413400" y="36900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4.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24" name="Google Shape;1124;p60"/>
          <p:cNvSpPr/>
          <p:nvPr/>
        </p:nvSpPr>
        <p:spPr>
          <a:xfrm>
            <a:off x="3047900" y="3690025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5.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75" name="Google Shape;1075;p60"/>
          <p:cNvSpPr/>
          <p:nvPr/>
        </p:nvSpPr>
        <p:spPr>
          <a:xfrm>
            <a:off x="1969325" y="1245631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25" name="Google Shape;1125;p60"/>
          <p:cNvSpPr txBox="1"/>
          <p:nvPr/>
        </p:nvSpPr>
        <p:spPr>
          <a:xfrm>
            <a:off x="1852175" y="1571088"/>
            <a:ext cx="634500" cy="338700"/>
          </a:xfrm>
          <a:prstGeom prst="rect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Work Sans"/>
                <a:ea typeface="Work Sans"/>
                <a:cs typeface="Work Sans"/>
                <a:sym typeface="Work Sans"/>
              </a:rPr>
              <a:t>Completes 1st dose</a:t>
            </a:r>
            <a:endParaRPr sz="500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7"/>
          <p:cNvSpPr txBox="1"/>
          <p:nvPr/>
        </p:nvSpPr>
        <p:spPr>
          <a:xfrm>
            <a:off x="265500" y="218525"/>
            <a:ext cx="42966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What is the DIIG?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44" name="Google Shape;344;p47"/>
          <p:cNvSpPr txBox="1"/>
          <p:nvPr/>
        </p:nvSpPr>
        <p:spPr>
          <a:xfrm>
            <a:off x="265500" y="1056550"/>
            <a:ext cx="7875900" cy="17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The Digital Implementation Investment Guide (DIIG): integrating digital interventions into health programmes - Published October, 2020 </a:t>
            </a:r>
            <a:endParaRPr>
              <a:solidFill>
                <a:srgbClr val="5F6A7D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The World Health Organization created this guide in collaboration with PATH, UNFPA, UNICEF and the Johns Hopkins Bloomberg School of Public Health.</a:t>
            </a:r>
            <a:endParaRPr sz="12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The 182-page guide is available for download here: </a:t>
            </a:r>
            <a:r>
              <a:rPr lang="en" sz="1200" u="sng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https://www.who.int/publications/i/item/who-digital-implementation-investment-guide</a:t>
            </a:r>
            <a:r>
              <a:rPr lang="en" sz="12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2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8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8"/>
          <p:cNvSpPr txBox="1"/>
          <p:nvPr/>
        </p:nvSpPr>
        <p:spPr>
          <a:xfrm>
            <a:off x="265500" y="218525"/>
            <a:ext cx="42966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What is this Toolkit?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51" name="Google Shape;351;p48"/>
          <p:cNvSpPr txBox="1"/>
          <p:nvPr/>
        </p:nvSpPr>
        <p:spPr>
          <a:xfrm>
            <a:off x="265500" y="1056550"/>
            <a:ext cx="7875900" cy="15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Nunito Sans"/>
                <a:ea typeface="Nunito Sans"/>
                <a:cs typeface="Nunito Sans"/>
                <a:sym typeface="Nunito Sans"/>
              </a:rPr>
              <a:t>This toolkit focuses on the Workflow (WF) standards included in Section 3.1.2 (Map the Workflows for the Targeted Processes) and Section 4.3.3 (Map Future-state Workflow) of the DIIG. </a:t>
            </a:r>
            <a:endParaRPr>
              <a:solidFill>
                <a:srgbClr val="5F6A7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5F6A7D"/>
                </a:solidFill>
                <a:latin typeface="Nunito Sans"/>
                <a:ea typeface="Nunito Sans"/>
                <a:cs typeface="Nunito Sans"/>
                <a:sym typeface="Nunito Sans"/>
              </a:rPr>
              <a:t>Use this toolkit as a reference and template to build your own WFs based on the WHO DIIG standards. </a:t>
            </a:r>
            <a:endParaRPr sz="1200">
              <a:solidFill>
                <a:srgbClr val="5F6A7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 txBox="1"/>
          <p:nvPr>
            <p:ph idx="4294967295" type="title"/>
          </p:nvPr>
        </p:nvSpPr>
        <p:spPr>
          <a:xfrm>
            <a:off x="265500" y="218525"/>
            <a:ext cx="7311600" cy="6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able of contents</a:t>
            </a:r>
            <a:endParaRPr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57" name="Google Shape;357;p49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9"/>
          <p:cNvSpPr txBox="1"/>
          <p:nvPr>
            <p:ph idx="4294967295" type="subTitle"/>
          </p:nvPr>
        </p:nvSpPr>
        <p:spPr>
          <a:xfrm>
            <a:off x="307175" y="1079150"/>
            <a:ext cx="8333100" cy="34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8D3"/>
              </a:buClr>
              <a:buSzPts val="1400"/>
              <a:buAutoNum type="arabicPeriod"/>
            </a:pPr>
            <a:r>
              <a:rPr lang="en" sz="1400" u="sng">
                <a:solidFill>
                  <a:srgbClr val="0C58D3"/>
                </a:solid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Service-delivery process - Example &amp; Legend (from DIIG)</a:t>
            </a:r>
            <a:endParaRPr sz="1400">
              <a:solidFill>
                <a:srgbClr val="0C58D3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8D3"/>
              </a:buClr>
              <a:buSzPts val="1400"/>
              <a:buAutoNum type="arabicPeriod"/>
            </a:pPr>
            <a:r>
              <a:rPr lang="en" sz="1400" u="sng">
                <a:solidFill>
                  <a:srgbClr val="0C58D3"/>
                </a:solid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Current &amp; Future State Workflows Examples (from DIIG)</a:t>
            </a:r>
            <a:endParaRPr sz="1400">
              <a:solidFill>
                <a:srgbClr val="0C58D3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8D3"/>
              </a:buClr>
              <a:buSzPts val="1400"/>
              <a:buAutoNum type="arabicPeriod"/>
            </a:pPr>
            <a:r>
              <a:rPr lang="en" sz="1400" u="sng">
                <a:solidFill>
                  <a:srgbClr val="0C58D3"/>
                </a:solid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Legend - Individual elements in WFs</a:t>
            </a:r>
            <a:endParaRPr sz="1400">
              <a:solidFill>
                <a:srgbClr val="0C58D3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8D3"/>
              </a:buClr>
              <a:buSzPts val="1400"/>
              <a:buAutoNum type="arabicPeriod"/>
            </a:pPr>
            <a:r>
              <a:rPr lang="en" sz="1400" u="sng">
                <a:solidFill>
                  <a:srgbClr val="0C58D3"/>
                </a:solid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Backgrounds - 2 lanes &amp; 3 lanes</a:t>
            </a:r>
            <a:endParaRPr sz="1400">
              <a:solidFill>
                <a:srgbClr val="0C58D3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8D3"/>
              </a:buClr>
              <a:buSzPts val="1400"/>
              <a:buAutoNum type="arabicPeriod"/>
            </a:pPr>
            <a:r>
              <a:rPr lang="en" sz="1400" u="sng">
                <a:solidFill>
                  <a:srgbClr val="0C58D3"/>
                </a:solid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CURRENT STATE - Template</a:t>
            </a:r>
            <a:endParaRPr sz="1400">
              <a:solidFill>
                <a:srgbClr val="0C58D3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8D3"/>
              </a:buClr>
              <a:buSzPts val="1400"/>
              <a:buAutoNum type="arabicPeriod"/>
            </a:pPr>
            <a:r>
              <a:rPr lang="en" sz="1400" u="sng">
                <a:solidFill>
                  <a:srgbClr val="0C58D3"/>
                </a:solid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FUTURE STATE - Template</a:t>
            </a:r>
            <a:endParaRPr sz="1400">
              <a:solidFill>
                <a:srgbClr val="0C58D3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8D3"/>
              </a:buClr>
              <a:buSzPts val="1400"/>
              <a:buAutoNum type="arabicPeriod"/>
            </a:pPr>
            <a:r>
              <a:rPr lang="en" sz="1400" u="sng">
                <a:solidFill>
                  <a:srgbClr val="0C58D3"/>
                </a:solid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WF Example 1: CURRENT STATE &amp; FUTURE STATE</a:t>
            </a:r>
            <a:endParaRPr sz="1400">
              <a:solidFill>
                <a:srgbClr val="0C58D3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58D3"/>
              </a:buClr>
              <a:buSzPts val="1400"/>
              <a:buAutoNum type="arabicPeriod"/>
            </a:pPr>
            <a:r>
              <a:rPr lang="en" sz="1400" u="sng">
                <a:solidFill>
                  <a:srgbClr val="0C58D3"/>
                </a:solid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WF Example 2: CURRENT STATE &amp; FUTURE STATE</a:t>
            </a:r>
            <a:endParaRPr sz="1400">
              <a:solidFill>
                <a:srgbClr val="0C58D3"/>
              </a:solidFill>
            </a:endParaRPr>
          </a:p>
        </p:txBody>
      </p:sp>
      <p:pic>
        <p:nvPicPr>
          <p:cNvPr id="359" name="Google Shape;359;p49"/>
          <p:cNvPicPr preferRelativeResize="0"/>
          <p:nvPr/>
        </p:nvPicPr>
        <p:blipFill rotWithShape="1">
          <a:blip r:embed="rId3">
            <a:alphaModFix amt="26000"/>
          </a:blip>
          <a:srcRect b="35128" l="1578" r="1569" t="0"/>
          <a:stretch/>
        </p:blipFill>
        <p:spPr>
          <a:xfrm flipH="1" rot="-5400000">
            <a:off x="5419551" y="1443924"/>
            <a:ext cx="5139100" cy="225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/>
          <p:nvPr/>
        </p:nvSpPr>
        <p:spPr>
          <a:xfrm flipH="1">
            <a:off x="9070799" y="0"/>
            <a:ext cx="74400" cy="5143500"/>
          </a:xfrm>
          <a:prstGeom prst="rect">
            <a:avLst/>
          </a:prstGeom>
          <a:solidFill>
            <a:srgbClr val="2411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0"/>
          <p:cNvSpPr txBox="1"/>
          <p:nvPr/>
        </p:nvSpPr>
        <p:spPr>
          <a:xfrm>
            <a:off x="265500" y="218525"/>
            <a:ext cx="8408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Service-delivery process - Example &amp; Legend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67" name="Google Shape;367;p50"/>
          <p:cNvSpPr txBox="1"/>
          <p:nvPr/>
        </p:nvSpPr>
        <p:spPr>
          <a:xfrm>
            <a:off x="3401125" y="4806900"/>
            <a:ext cx="570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Implementation Investment Guide</a:t>
            </a:r>
            <a:r>
              <a:rPr lang="en" sz="800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 (Map the Workflows for the Targeted Processes, Section 3.1.2, p. 34)</a:t>
            </a:r>
            <a:endParaRPr sz="800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68" name="Google Shape;368;p50"/>
          <p:cNvSpPr txBox="1"/>
          <p:nvPr/>
        </p:nvSpPr>
        <p:spPr>
          <a:xfrm rot="-5400000">
            <a:off x="1416648" y="1275885"/>
            <a:ext cx="109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50"/>
          <p:cNvSpPr txBox="1"/>
          <p:nvPr/>
        </p:nvSpPr>
        <p:spPr>
          <a:xfrm rot="-5400000">
            <a:off x="1658748" y="2248901"/>
            <a:ext cx="61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70" name="Google Shape;370;p50"/>
          <p:cNvGrpSpPr/>
          <p:nvPr/>
        </p:nvGrpSpPr>
        <p:grpSpPr>
          <a:xfrm>
            <a:off x="1178480" y="927748"/>
            <a:ext cx="6582140" cy="3062509"/>
            <a:chOff x="167100" y="958350"/>
            <a:chExt cx="7876200" cy="3991800"/>
          </a:xfrm>
        </p:grpSpPr>
        <p:sp>
          <p:nvSpPr>
            <p:cNvPr id="371" name="Google Shape;371;p50"/>
            <p:cNvSpPr/>
            <p:nvPr/>
          </p:nvSpPr>
          <p:spPr>
            <a:xfrm>
              <a:off x="167100" y="958350"/>
              <a:ext cx="7876200" cy="3991800"/>
            </a:xfrm>
            <a:prstGeom prst="roundRect">
              <a:avLst>
                <a:gd fmla="val 16667" name="adj"/>
              </a:avLst>
            </a:prstGeom>
            <a:solidFill>
              <a:srgbClr val="130168"/>
            </a:solidFill>
            <a:ln cap="flat" cmpd="sng" w="9525">
              <a:solidFill>
                <a:srgbClr val="1301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  <p:sp>
          <p:nvSpPr>
            <p:cNvPr id="372" name="Google Shape;372;p50"/>
            <p:cNvSpPr/>
            <p:nvPr/>
          </p:nvSpPr>
          <p:spPr>
            <a:xfrm>
              <a:off x="769750" y="958350"/>
              <a:ext cx="6623100" cy="399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  <p:sp>
          <p:nvSpPr>
            <p:cNvPr id="373" name="Google Shape;373;p50"/>
            <p:cNvSpPr/>
            <p:nvPr/>
          </p:nvSpPr>
          <p:spPr>
            <a:xfrm>
              <a:off x="1741175" y="958350"/>
              <a:ext cx="6302100" cy="39918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</p:grpSp>
      <p:cxnSp>
        <p:nvCxnSpPr>
          <p:cNvPr id="374" name="Google Shape;374;p50"/>
          <p:cNvCxnSpPr/>
          <p:nvPr/>
        </p:nvCxnSpPr>
        <p:spPr>
          <a:xfrm flipH="1" rot="10800000">
            <a:off x="1680704" y="2194209"/>
            <a:ext cx="6067500" cy="351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75" name="Google Shape;375;p50"/>
          <p:cNvSpPr txBox="1"/>
          <p:nvPr/>
        </p:nvSpPr>
        <p:spPr>
          <a:xfrm rot="-5400000">
            <a:off x="245500" y="2290861"/>
            <a:ext cx="24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Service Delivery Point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76" name="Google Shape;376;p50"/>
          <p:cNvSpPr/>
          <p:nvPr/>
        </p:nvSpPr>
        <p:spPr>
          <a:xfrm>
            <a:off x="2130453" y="1564708"/>
            <a:ext cx="296400" cy="2664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0"/>
          <p:cNvSpPr txBox="1"/>
          <p:nvPr/>
        </p:nvSpPr>
        <p:spPr>
          <a:xfrm>
            <a:off x="2683597" y="1448692"/>
            <a:ext cx="5796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78" name="Google Shape;378;p50"/>
          <p:cNvSpPr txBox="1"/>
          <p:nvPr/>
        </p:nvSpPr>
        <p:spPr>
          <a:xfrm>
            <a:off x="2712378" y="2966840"/>
            <a:ext cx="5796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79" name="Google Shape;379;p50"/>
          <p:cNvSpPr txBox="1"/>
          <p:nvPr/>
        </p:nvSpPr>
        <p:spPr>
          <a:xfrm>
            <a:off x="3292110" y="2966840"/>
            <a:ext cx="5796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80" name="Google Shape;380;p50"/>
          <p:cNvSpPr/>
          <p:nvPr/>
        </p:nvSpPr>
        <p:spPr>
          <a:xfrm>
            <a:off x="2819416" y="1152313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381" name="Google Shape;381;p50"/>
          <p:cNvCxnSpPr>
            <a:stCxn id="377" idx="2"/>
            <a:endCxn id="382" idx="0"/>
          </p:cNvCxnSpPr>
          <p:nvPr/>
        </p:nvCxnSpPr>
        <p:spPr>
          <a:xfrm>
            <a:off x="2973397" y="1710292"/>
            <a:ext cx="0" cy="8973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2" name="Google Shape;382;p50"/>
          <p:cNvSpPr/>
          <p:nvPr/>
        </p:nvSpPr>
        <p:spPr>
          <a:xfrm>
            <a:off x="2790624" y="2607716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3" name="Google Shape;383;p50"/>
          <p:cNvSpPr/>
          <p:nvPr/>
        </p:nvSpPr>
        <p:spPr>
          <a:xfrm>
            <a:off x="3363057" y="2598149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3</a:t>
            </a: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4" name="Google Shape;384;p50"/>
          <p:cNvSpPr/>
          <p:nvPr/>
        </p:nvSpPr>
        <p:spPr>
          <a:xfrm>
            <a:off x="3979222" y="2598149"/>
            <a:ext cx="624000" cy="2781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4</a:t>
            </a: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5" name="Google Shape;385;p50"/>
          <p:cNvSpPr/>
          <p:nvPr/>
        </p:nvSpPr>
        <p:spPr>
          <a:xfrm>
            <a:off x="5473904" y="2585319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7</a:t>
            </a: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6" name="Google Shape;386;p50"/>
          <p:cNvSpPr/>
          <p:nvPr/>
        </p:nvSpPr>
        <p:spPr>
          <a:xfrm>
            <a:off x="6830712" y="2585319"/>
            <a:ext cx="296400" cy="2664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7" name="Google Shape;387;p50"/>
          <p:cNvCxnSpPr>
            <a:stCxn id="376" idx="0"/>
            <a:endCxn id="380" idx="1"/>
          </p:cNvCxnSpPr>
          <p:nvPr/>
        </p:nvCxnSpPr>
        <p:spPr>
          <a:xfrm rot="-5400000">
            <a:off x="2409453" y="1154608"/>
            <a:ext cx="279300" cy="5409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8" name="Google Shape;388;p50"/>
          <p:cNvSpPr txBox="1"/>
          <p:nvPr/>
        </p:nvSpPr>
        <p:spPr>
          <a:xfrm>
            <a:off x="2065650" y="1813635"/>
            <a:ext cx="426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Start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89" name="Google Shape;389;p50"/>
          <p:cNvSpPr txBox="1"/>
          <p:nvPr/>
        </p:nvSpPr>
        <p:spPr>
          <a:xfrm>
            <a:off x="6812758" y="2851614"/>
            <a:ext cx="332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End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90" name="Google Shape;390;p50"/>
          <p:cNvSpPr/>
          <p:nvPr/>
        </p:nvSpPr>
        <p:spPr>
          <a:xfrm>
            <a:off x="6091782" y="2585319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8</a:t>
            </a: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91" name="Google Shape;391;p50"/>
          <p:cNvSpPr txBox="1"/>
          <p:nvPr/>
        </p:nvSpPr>
        <p:spPr>
          <a:xfrm>
            <a:off x="4435207" y="2732641"/>
            <a:ext cx="332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92" name="Google Shape;392;p50"/>
          <p:cNvSpPr/>
          <p:nvPr/>
        </p:nvSpPr>
        <p:spPr>
          <a:xfrm>
            <a:off x="4853588" y="2585319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6</a:t>
            </a: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93" name="Google Shape;393;p50"/>
          <p:cNvSpPr txBox="1"/>
          <p:nvPr/>
        </p:nvSpPr>
        <p:spPr>
          <a:xfrm>
            <a:off x="4001288" y="2966840"/>
            <a:ext cx="5796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94" name="Google Shape;394;p50"/>
          <p:cNvSpPr txBox="1"/>
          <p:nvPr/>
        </p:nvSpPr>
        <p:spPr>
          <a:xfrm>
            <a:off x="4746556" y="2966840"/>
            <a:ext cx="5796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95" name="Google Shape;395;p50"/>
          <p:cNvSpPr txBox="1"/>
          <p:nvPr/>
        </p:nvSpPr>
        <p:spPr>
          <a:xfrm>
            <a:off x="5366878" y="2966840"/>
            <a:ext cx="5796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96" name="Google Shape;396;p50"/>
          <p:cNvSpPr txBox="1"/>
          <p:nvPr/>
        </p:nvSpPr>
        <p:spPr>
          <a:xfrm>
            <a:off x="5987200" y="2966840"/>
            <a:ext cx="5796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97" name="Google Shape;397;p50"/>
          <p:cNvSpPr/>
          <p:nvPr/>
        </p:nvSpPr>
        <p:spPr>
          <a:xfrm>
            <a:off x="4108320" y="3443263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5</a:t>
            </a:r>
            <a:r>
              <a:rPr lang="en" sz="1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98" name="Google Shape;398;p50"/>
          <p:cNvSpPr txBox="1"/>
          <p:nvPr/>
        </p:nvSpPr>
        <p:spPr>
          <a:xfrm rot="-5400000">
            <a:off x="1321823" y="1291335"/>
            <a:ext cx="109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PATIENT</a:t>
            </a:r>
            <a:endParaRPr sz="12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99" name="Google Shape;399;p50"/>
          <p:cNvSpPr txBox="1"/>
          <p:nvPr/>
        </p:nvSpPr>
        <p:spPr>
          <a:xfrm rot="-5400000">
            <a:off x="855773" y="2926061"/>
            <a:ext cx="202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HEALTH WORKER</a:t>
            </a:r>
            <a:endParaRPr sz="12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400" name="Google Shape;400;p50"/>
          <p:cNvCxnSpPr/>
          <p:nvPr/>
        </p:nvCxnSpPr>
        <p:spPr>
          <a:xfrm flipH="1" rot="10800000">
            <a:off x="3156291" y="2736978"/>
            <a:ext cx="189300" cy="6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1" name="Google Shape;401;p50"/>
          <p:cNvCxnSpPr/>
          <p:nvPr/>
        </p:nvCxnSpPr>
        <p:spPr>
          <a:xfrm flipH="1" rot="10800000">
            <a:off x="3728713" y="2736978"/>
            <a:ext cx="189300" cy="6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2" name="Google Shape;402;p50"/>
          <p:cNvCxnSpPr/>
          <p:nvPr/>
        </p:nvCxnSpPr>
        <p:spPr>
          <a:xfrm flipH="1" rot="10800000">
            <a:off x="4581019" y="2736978"/>
            <a:ext cx="189300" cy="6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3" name="Google Shape;403;p50"/>
          <p:cNvCxnSpPr/>
          <p:nvPr/>
        </p:nvCxnSpPr>
        <p:spPr>
          <a:xfrm flipH="1" rot="10800000">
            <a:off x="5219250" y="2736978"/>
            <a:ext cx="189300" cy="6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4" name="Google Shape;404;p50"/>
          <p:cNvSpPr txBox="1"/>
          <p:nvPr/>
        </p:nvSpPr>
        <p:spPr>
          <a:xfrm>
            <a:off x="2683597" y="1448682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Encounter</a:t>
            </a:r>
            <a:endParaRPr/>
          </a:p>
        </p:txBody>
      </p:sp>
      <p:sp>
        <p:nvSpPr>
          <p:cNvPr id="405" name="Google Shape;405;p50"/>
          <p:cNvSpPr txBox="1"/>
          <p:nvPr/>
        </p:nvSpPr>
        <p:spPr>
          <a:xfrm>
            <a:off x="2712378" y="2935185"/>
            <a:ext cx="57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Provide Counselling</a:t>
            </a:r>
            <a:endParaRPr/>
          </a:p>
        </p:txBody>
      </p:sp>
      <p:sp>
        <p:nvSpPr>
          <p:cNvPr id="406" name="Google Shape;406;p50"/>
          <p:cNvSpPr txBox="1"/>
          <p:nvPr/>
        </p:nvSpPr>
        <p:spPr>
          <a:xfrm>
            <a:off x="3292110" y="2966840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Diagnose</a:t>
            </a:r>
            <a:endParaRPr/>
          </a:p>
        </p:txBody>
      </p:sp>
      <p:sp>
        <p:nvSpPr>
          <p:cNvPr id="407" name="Google Shape;407;p50"/>
          <p:cNvSpPr txBox="1"/>
          <p:nvPr/>
        </p:nvSpPr>
        <p:spPr>
          <a:xfrm>
            <a:off x="4001288" y="2935185"/>
            <a:ext cx="57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Treatment</a:t>
            </a: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 available?</a:t>
            </a:r>
            <a:endParaRPr/>
          </a:p>
        </p:txBody>
      </p:sp>
      <p:sp>
        <p:nvSpPr>
          <p:cNvPr id="408" name="Google Shape;408;p50"/>
          <p:cNvSpPr txBox="1"/>
          <p:nvPr/>
        </p:nvSpPr>
        <p:spPr>
          <a:xfrm>
            <a:off x="4746556" y="2966840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Dispense</a:t>
            </a:r>
            <a:endParaRPr/>
          </a:p>
        </p:txBody>
      </p:sp>
      <p:sp>
        <p:nvSpPr>
          <p:cNvPr id="409" name="Google Shape;409;p50"/>
          <p:cNvSpPr txBox="1"/>
          <p:nvPr/>
        </p:nvSpPr>
        <p:spPr>
          <a:xfrm>
            <a:off x="5366878" y="2935185"/>
            <a:ext cx="57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Update Record</a:t>
            </a:r>
            <a:endParaRPr/>
          </a:p>
        </p:txBody>
      </p:sp>
      <p:sp>
        <p:nvSpPr>
          <p:cNvPr id="410" name="Google Shape;410;p50"/>
          <p:cNvSpPr txBox="1"/>
          <p:nvPr/>
        </p:nvSpPr>
        <p:spPr>
          <a:xfrm>
            <a:off x="5984756" y="2935185"/>
            <a:ext cx="57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Inform Next Visit</a:t>
            </a:r>
            <a:endParaRPr/>
          </a:p>
        </p:txBody>
      </p:sp>
      <p:cxnSp>
        <p:nvCxnSpPr>
          <p:cNvPr id="411" name="Google Shape;411;p50"/>
          <p:cNvCxnSpPr/>
          <p:nvPr/>
        </p:nvCxnSpPr>
        <p:spPr>
          <a:xfrm flipH="1" rot="10800000">
            <a:off x="5839572" y="2731066"/>
            <a:ext cx="189300" cy="6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2" name="Google Shape;412;p50"/>
          <p:cNvCxnSpPr/>
          <p:nvPr/>
        </p:nvCxnSpPr>
        <p:spPr>
          <a:xfrm>
            <a:off x="6451853" y="2731666"/>
            <a:ext cx="339000" cy="9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3" name="Google Shape;413;p50"/>
          <p:cNvCxnSpPr>
            <a:endCxn id="397" idx="0"/>
          </p:cNvCxnSpPr>
          <p:nvPr/>
        </p:nvCxnSpPr>
        <p:spPr>
          <a:xfrm>
            <a:off x="4289670" y="3223963"/>
            <a:ext cx="1500" cy="2193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4" name="Google Shape;414;p50"/>
          <p:cNvSpPr txBox="1"/>
          <p:nvPr/>
        </p:nvSpPr>
        <p:spPr>
          <a:xfrm>
            <a:off x="3918108" y="3205041"/>
            <a:ext cx="332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15" name="Google Shape;415;p50"/>
          <p:cNvSpPr txBox="1"/>
          <p:nvPr/>
        </p:nvSpPr>
        <p:spPr>
          <a:xfrm>
            <a:off x="4000739" y="3732960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Refer</a:t>
            </a:r>
            <a:endParaRPr/>
          </a:p>
        </p:txBody>
      </p:sp>
      <p:sp>
        <p:nvSpPr>
          <p:cNvPr id="416" name="Google Shape;416;p50"/>
          <p:cNvSpPr/>
          <p:nvPr/>
        </p:nvSpPr>
        <p:spPr>
          <a:xfrm>
            <a:off x="3481608" y="2819671"/>
            <a:ext cx="128700" cy="110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" name="Google Shape;417;p50"/>
          <p:cNvSpPr/>
          <p:nvPr/>
        </p:nvSpPr>
        <p:spPr>
          <a:xfrm>
            <a:off x="2909185" y="2819671"/>
            <a:ext cx="128700" cy="110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8" name="Google Shape;418;p50"/>
          <p:cNvSpPr/>
          <p:nvPr/>
        </p:nvSpPr>
        <p:spPr>
          <a:xfrm>
            <a:off x="4974223" y="2819671"/>
            <a:ext cx="128700" cy="110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50"/>
          <p:cNvSpPr/>
          <p:nvPr/>
        </p:nvSpPr>
        <p:spPr>
          <a:xfrm>
            <a:off x="4226328" y="3668418"/>
            <a:ext cx="128700" cy="110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50"/>
          <p:cNvSpPr txBox="1"/>
          <p:nvPr/>
        </p:nvSpPr>
        <p:spPr>
          <a:xfrm>
            <a:off x="2857346" y="2729891"/>
            <a:ext cx="227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7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21" name="Google Shape;421;p50"/>
          <p:cNvSpPr txBox="1"/>
          <p:nvPr/>
        </p:nvSpPr>
        <p:spPr>
          <a:xfrm>
            <a:off x="3432263" y="2727371"/>
            <a:ext cx="227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7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22" name="Google Shape;422;p50"/>
          <p:cNvSpPr txBox="1"/>
          <p:nvPr/>
        </p:nvSpPr>
        <p:spPr>
          <a:xfrm>
            <a:off x="4920210" y="2729889"/>
            <a:ext cx="236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7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23" name="Google Shape;423;p50"/>
          <p:cNvSpPr txBox="1"/>
          <p:nvPr/>
        </p:nvSpPr>
        <p:spPr>
          <a:xfrm>
            <a:off x="4173536" y="3576239"/>
            <a:ext cx="236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7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24" name="Google Shape;424;p50"/>
          <p:cNvSpPr/>
          <p:nvPr/>
        </p:nvSpPr>
        <p:spPr>
          <a:xfrm>
            <a:off x="5219300" y="4132472"/>
            <a:ext cx="2425800" cy="729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50"/>
          <p:cNvSpPr/>
          <p:nvPr/>
        </p:nvSpPr>
        <p:spPr>
          <a:xfrm>
            <a:off x="5326141" y="4331686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26" name="Google Shape;426;p50"/>
          <p:cNvSpPr/>
          <p:nvPr/>
        </p:nvSpPr>
        <p:spPr>
          <a:xfrm>
            <a:off x="5751363" y="4331686"/>
            <a:ext cx="365700" cy="26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27" name="Google Shape;427;p50"/>
          <p:cNvSpPr/>
          <p:nvPr/>
        </p:nvSpPr>
        <p:spPr>
          <a:xfrm>
            <a:off x="5869873" y="4556099"/>
            <a:ext cx="128700" cy="110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8" name="Google Shape;428;p50"/>
          <p:cNvSpPr txBox="1"/>
          <p:nvPr/>
        </p:nvSpPr>
        <p:spPr>
          <a:xfrm>
            <a:off x="5815877" y="4465887"/>
            <a:ext cx="236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7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29" name="Google Shape;429;p50"/>
          <p:cNvSpPr/>
          <p:nvPr/>
        </p:nvSpPr>
        <p:spPr>
          <a:xfrm>
            <a:off x="6176597" y="4331698"/>
            <a:ext cx="624000" cy="2781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30" name="Google Shape;430;p50"/>
          <p:cNvSpPr/>
          <p:nvPr/>
        </p:nvSpPr>
        <p:spPr>
          <a:xfrm>
            <a:off x="6830703" y="4331682"/>
            <a:ext cx="296400" cy="2664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0"/>
          <p:cNvSpPr/>
          <p:nvPr/>
        </p:nvSpPr>
        <p:spPr>
          <a:xfrm>
            <a:off x="7210862" y="4331692"/>
            <a:ext cx="296400" cy="2664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0"/>
          <p:cNvSpPr txBox="1"/>
          <p:nvPr/>
        </p:nvSpPr>
        <p:spPr>
          <a:xfrm>
            <a:off x="5180950" y="4053711"/>
            <a:ext cx="65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Legend</a:t>
            </a:r>
            <a:endParaRPr sz="1700"/>
          </a:p>
        </p:txBody>
      </p:sp>
      <p:sp>
        <p:nvSpPr>
          <p:cNvPr id="433" name="Google Shape;433;p50"/>
          <p:cNvSpPr txBox="1"/>
          <p:nvPr/>
        </p:nvSpPr>
        <p:spPr>
          <a:xfrm>
            <a:off x="5219200" y="4633522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Task</a:t>
            </a:r>
            <a:endParaRPr/>
          </a:p>
        </p:txBody>
      </p:sp>
      <p:sp>
        <p:nvSpPr>
          <p:cNvPr id="434" name="Google Shape;434;p50"/>
          <p:cNvSpPr txBox="1"/>
          <p:nvPr/>
        </p:nvSpPr>
        <p:spPr>
          <a:xfrm>
            <a:off x="5644425" y="4633522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Sub-t</a:t>
            </a: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ask</a:t>
            </a:r>
            <a:endParaRPr/>
          </a:p>
        </p:txBody>
      </p:sp>
      <p:sp>
        <p:nvSpPr>
          <p:cNvPr id="435" name="Google Shape;435;p50"/>
          <p:cNvSpPr txBox="1"/>
          <p:nvPr/>
        </p:nvSpPr>
        <p:spPr>
          <a:xfrm>
            <a:off x="6198800" y="4633522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Decision</a:t>
            </a:r>
            <a:endParaRPr/>
          </a:p>
        </p:txBody>
      </p:sp>
      <p:sp>
        <p:nvSpPr>
          <p:cNvPr id="436" name="Google Shape;436;p50"/>
          <p:cNvSpPr txBox="1"/>
          <p:nvPr/>
        </p:nvSpPr>
        <p:spPr>
          <a:xfrm>
            <a:off x="6689100" y="4633522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Start</a:t>
            </a:r>
            <a:endParaRPr/>
          </a:p>
        </p:txBody>
      </p:sp>
      <p:sp>
        <p:nvSpPr>
          <p:cNvPr id="437" name="Google Shape;437;p50"/>
          <p:cNvSpPr txBox="1"/>
          <p:nvPr/>
        </p:nvSpPr>
        <p:spPr>
          <a:xfrm>
            <a:off x="7069250" y="4633522"/>
            <a:ext cx="579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End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1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1"/>
          <p:cNvSpPr txBox="1"/>
          <p:nvPr/>
        </p:nvSpPr>
        <p:spPr>
          <a:xfrm>
            <a:off x="265500" y="218525"/>
            <a:ext cx="8408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Current &amp; Future State Workflows Examples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44" name="Google Shape;444;p51"/>
          <p:cNvSpPr txBox="1"/>
          <p:nvPr/>
        </p:nvSpPr>
        <p:spPr>
          <a:xfrm>
            <a:off x="3829450" y="4806900"/>
            <a:ext cx="52908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Implementation Investment Guide</a:t>
            </a:r>
            <a:r>
              <a:rPr lang="en" sz="800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 (Map Future-state Workflow, Section 4.3.3, p. 57)</a:t>
            </a:r>
            <a:endParaRPr sz="800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45" name="Google Shape;445;p51"/>
          <p:cNvSpPr txBox="1"/>
          <p:nvPr/>
        </p:nvSpPr>
        <p:spPr>
          <a:xfrm rot="-5400000">
            <a:off x="712160" y="1530458"/>
            <a:ext cx="6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6" name="Google Shape;446;p51"/>
          <p:cNvSpPr txBox="1"/>
          <p:nvPr/>
        </p:nvSpPr>
        <p:spPr>
          <a:xfrm rot="-5400000">
            <a:off x="858260" y="2117493"/>
            <a:ext cx="36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47" name="Google Shape;447;p51"/>
          <p:cNvGrpSpPr/>
          <p:nvPr/>
        </p:nvGrpSpPr>
        <p:grpSpPr>
          <a:xfrm>
            <a:off x="431870" y="1372303"/>
            <a:ext cx="3462378" cy="2098489"/>
            <a:chOff x="167100" y="958350"/>
            <a:chExt cx="7876200" cy="3991800"/>
          </a:xfrm>
        </p:grpSpPr>
        <p:sp>
          <p:nvSpPr>
            <p:cNvPr id="448" name="Google Shape;448;p51"/>
            <p:cNvSpPr/>
            <p:nvPr/>
          </p:nvSpPr>
          <p:spPr>
            <a:xfrm>
              <a:off x="167100" y="958350"/>
              <a:ext cx="7876200" cy="3991800"/>
            </a:xfrm>
            <a:prstGeom prst="roundRect">
              <a:avLst>
                <a:gd fmla="val 16667" name="adj"/>
              </a:avLst>
            </a:prstGeom>
            <a:solidFill>
              <a:srgbClr val="130168"/>
            </a:solidFill>
            <a:ln cap="flat" cmpd="sng" w="9525">
              <a:solidFill>
                <a:srgbClr val="1301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  <p:sp>
          <p:nvSpPr>
            <p:cNvPr id="449" name="Google Shape;449;p51"/>
            <p:cNvSpPr/>
            <p:nvPr/>
          </p:nvSpPr>
          <p:spPr>
            <a:xfrm>
              <a:off x="769750" y="958350"/>
              <a:ext cx="6623100" cy="399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  <p:sp>
          <p:nvSpPr>
            <p:cNvPr id="450" name="Google Shape;450;p51"/>
            <p:cNvSpPr/>
            <p:nvPr/>
          </p:nvSpPr>
          <p:spPr>
            <a:xfrm>
              <a:off x="1741175" y="958350"/>
              <a:ext cx="6302100" cy="39918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</p:grpSp>
      <p:cxnSp>
        <p:nvCxnSpPr>
          <p:cNvPr id="451" name="Google Shape;451;p51"/>
          <p:cNvCxnSpPr/>
          <p:nvPr/>
        </p:nvCxnSpPr>
        <p:spPr>
          <a:xfrm flipH="1" rot="10800000">
            <a:off x="721449" y="2183547"/>
            <a:ext cx="3191100" cy="87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52" name="Google Shape;452;p51"/>
          <p:cNvSpPr txBox="1"/>
          <p:nvPr/>
        </p:nvSpPr>
        <p:spPr>
          <a:xfrm rot="-5400000">
            <a:off x="-163618" y="2163706"/>
            <a:ext cx="145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HEALTH FACILITY</a:t>
            </a:r>
            <a:endParaRPr sz="8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3" name="Google Shape;453;p51"/>
          <p:cNvSpPr/>
          <p:nvPr/>
        </p:nvSpPr>
        <p:spPr>
          <a:xfrm>
            <a:off x="1096149" y="1784100"/>
            <a:ext cx="193500" cy="1608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51"/>
          <p:cNvSpPr txBox="1"/>
          <p:nvPr/>
        </p:nvSpPr>
        <p:spPr>
          <a:xfrm>
            <a:off x="1479371" y="1714104"/>
            <a:ext cx="4017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55" name="Google Shape;455;p51"/>
          <p:cNvSpPr txBox="1"/>
          <p:nvPr/>
        </p:nvSpPr>
        <p:spPr>
          <a:xfrm>
            <a:off x="1499311" y="2629947"/>
            <a:ext cx="4017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56" name="Google Shape;456;p51"/>
          <p:cNvSpPr txBox="1"/>
          <p:nvPr/>
        </p:nvSpPr>
        <p:spPr>
          <a:xfrm>
            <a:off x="1900959" y="2629947"/>
            <a:ext cx="4017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57" name="Google Shape;457;p51"/>
          <p:cNvSpPr/>
          <p:nvPr/>
        </p:nvSpPr>
        <p:spPr>
          <a:xfrm>
            <a:off x="1573469" y="1535310"/>
            <a:ext cx="253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1.</a:t>
            </a:r>
            <a:endParaRPr sz="1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458" name="Google Shape;458;p51"/>
          <p:cNvCxnSpPr>
            <a:stCxn id="454" idx="2"/>
            <a:endCxn id="459" idx="0"/>
          </p:cNvCxnSpPr>
          <p:nvPr/>
        </p:nvCxnSpPr>
        <p:spPr>
          <a:xfrm>
            <a:off x="1680221" y="1975704"/>
            <a:ext cx="0" cy="4377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9" name="Google Shape;459;p51"/>
          <p:cNvSpPr/>
          <p:nvPr/>
        </p:nvSpPr>
        <p:spPr>
          <a:xfrm>
            <a:off x="1553521" y="2413301"/>
            <a:ext cx="253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2.</a:t>
            </a:r>
            <a:endParaRPr sz="13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0" name="Google Shape;460;p51"/>
          <p:cNvSpPr/>
          <p:nvPr/>
        </p:nvSpPr>
        <p:spPr>
          <a:xfrm>
            <a:off x="1950113" y="2407530"/>
            <a:ext cx="253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3.</a:t>
            </a:r>
            <a:endParaRPr sz="5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1" name="Google Shape;461;p51"/>
          <p:cNvSpPr/>
          <p:nvPr/>
        </p:nvSpPr>
        <p:spPr>
          <a:xfrm>
            <a:off x="2342600" y="2407950"/>
            <a:ext cx="483300" cy="167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4.</a:t>
            </a:r>
            <a:endParaRPr sz="9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462" name="Google Shape;462;p51"/>
          <p:cNvCxnSpPr>
            <a:stCxn id="453" idx="0"/>
            <a:endCxn id="457" idx="1"/>
          </p:cNvCxnSpPr>
          <p:nvPr/>
        </p:nvCxnSpPr>
        <p:spPr>
          <a:xfrm rot="-5400000">
            <a:off x="1299099" y="1509600"/>
            <a:ext cx="168300" cy="3807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3" name="Google Shape;463;p51"/>
          <p:cNvSpPr txBox="1"/>
          <p:nvPr/>
        </p:nvSpPr>
        <p:spPr>
          <a:xfrm>
            <a:off x="990965" y="1934250"/>
            <a:ext cx="400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Start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64" name="Google Shape;464;p51"/>
          <p:cNvSpPr txBox="1"/>
          <p:nvPr/>
        </p:nvSpPr>
        <p:spPr>
          <a:xfrm>
            <a:off x="2711854" y="2458825"/>
            <a:ext cx="336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3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65" name="Google Shape;465;p51"/>
          <p:cNvSpPr/>
          <p:nvPr/>
        </p:nvSpPr>
        <p:spPr>
          <a:xfrm>
            <a:off x="2964850" y="2399800"/>
            <a:ext cx="271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6.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6" name="Google Shape;466;p51"/>
          <p:cNvSpPr txBox="1"/>
          <p:nvPr/>
        </p:nvSpPr>
        <p:spPr>
          <a:xfrm>
            <a:off x="2415440" y="2632459"/>
            <a:ext cx="4017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67" name="Google Shape;467;p51"/>
          <p:cNvSpPr/>
          <p:nvPr/>
        </p:nvSpPr>
        <p:spPr>
          <a:xfrm>
            <a:off x="2479594" y="2986688"/>
            <a:ext cx="253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5.</a:t>
            </a:r>
            <a:endParaRPr sz="5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8" name="Google Shape;468;p51"/>
          <p:cNvSpPr txBox="1"/>
          <p:nvPr/>
        </p:nvSpPr>
        <p:spPr>
          <a:xfrm rot="-5400000">
            <a:off x="553605" y="1640833"/>
            <a:ext cx="661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CLIENT</a:t>
            </a:r>
            <a:endParaRPr sz="7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9" name="Google Shape;469;p51"/>
          <p:cNvSpPr txBox="1"/>
          <p:nvPr/>
        </p:nvSpPr>
        <p:spPr>
          <a:xfrm rot="-5400000">
            <a:off x="361150" y="2638826"/>
            <a:ext cx="1046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CLERK</a:t>
            </a:r>
            <a:endParaRPr sz="7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0" name="Google Shape;470;p51"/>
          <p:cNvSpPr txBox="1"/>
          <p:nvPr/>
        </p:nvSpPr>
        <p:spPr>
          <a:xfrm>
            <a:off x="1485450" y="1720400"/>
            <a:ext cx="401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Arrive at facility</a:t>
            </a:r>
            <a:endParaRPr sz="1200"/>
          </a:p>
        </p:txBody>
      </p:sp>
      <p:sp>
        <p:nvSpPr>
          <p:cNvPr id="471" name="Google Shape;471;p51"/>
          <p:cNvSpPr txBox="1"/>
          <p:nvPr/>
        </p:nvSpPr>
        <p:spPr>
          <a:xfrm>
            <a:off x="1478901" y="2610711"/>
            <a:ext cx="46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Gather Client details</a:t>
            </a:r>
            <a:endParaRPr sz="1200"/>
          </a:p>
        </p:txBody>
      </p:sp>
      <p:sp>
        <p:nvSpPr>
          <p:cNvPr id="472" name="Google Shape;472;p51"/>
          <p:cNvSpPr txBox="1"/>
          <p:nvPr/>
        </p:nvSpPr>
        <p:spPr>
          <a:xfrm>
            <a:off x="1900959" y="2607403"/>
            <a:ext cx="401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Search for clients</a:t>
            </a:r>
            <a:endParaRPr sz="1200"/>
          </a:p>
        </p:txBody>
      </p:sp>
      <p:sp>
        <p:nvSpPr>
          <p:cNvPr id="473" name="Google Shape;473;p51"/>
          <p:cNvSpPr txBox="1"/>
          <p:nvPr/>
        </p:nvSpPr>
        <p:spPr>
          <a:xfrm>
            <a:off x="2415450" y="2622746"/>
            <a:ext cx="401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Match Found?</a:t>
            </a:r>
            <a:endParaRPr sz="300"/>
          </a:p>
        </p:txBody>
      </p:sp>
      <p:sp>
        <p:nvSpPr>
          <p:cNvPr id="474" name="Google Shape;474;p51"/>
          <p:cNvSpPr txBox="1"/>
          <p:nvPr/>
        </p:nvSpPr>
        <p:spPr>
          <a:xfrm>
            <a:off x="2311496" y="2833900"/>
            <a:ext cx="307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3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475" name="Google Shape;475;p51"/>
          <p:cNvSpPr txBox="1"/>
          <p:nvPr/>
        </p:nvSpPr>
        <p:spPr>
          <a:xfrm>
            <a:off x="2391011" y="3263894"/>
            <a:ext cx="4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1"/>
          <p:cNvSpPr/>
          <p:nvPr/>
        </p:nvSpPr>
        <p:spPr>
          <a:xfrm>
            <a:off x="2028784" y="2544541"/>
            <a:ext cx="89100" cy="6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" name="Google Shape;477;p51"/>
          <p:cNvSpPr/>
          <p:nvPr/>
        </p:nvSpPr>
        <p:spPr>
          <a:xfrm>
            <a:off x="1635662" y="2541166"/>
            <a:ext cx="89100" cy="6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8" name="Google Shape;478;p51"/>
          <p:cNvSpPr/>
          <p:nvPr/>
        </p:nvSpPr>
        <p:spPr>
          <a:xfrm>
            <a:off x="3066357" y="2541166"/>
            <a:ext cx="89100" cy="6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p51"/>
          <p:cNvSpPr/>
          <p:nvPr/>
        </p:nvSpPr>
        <p:spPr>
          <a:xfrm>
            <a:off x="2561802" y="3131484"/>
            <a:ext cx="89100" cy="6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0" name="Google Shape;480;p51"/>
          <p:cNvSpPr txBox="1"/>
          <p:nvPr/>
        </p:nvSpPr>
        <p:spPr>
          <a:xfrm>
            <a:off x="1573467" y="2450931"/>
            <a:ext cx="157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4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81" name="Google Shape;481;p51"/>
          <p:cNvSpPr txBox="1"/>
          <p:nvPr/>
        </p:nvSpPr>
        <p:spPr>
          <a:xfrm>
            <a:off x="1966480" y="2454152"/>
            <a:ext cx="157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4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82" name="Google Shape;482;p51"/>
          <p:cNvSpPr txBox="1"/>
          <p:nvPr/>
        </p:nvSpPr>
        <p:spPr>
          <a:xfrm>
            <a:off x="3004698" y="2449084"/>
            <a:ext cx="164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4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83" name="Google Shape;483;p51"/>
          <p:cNvSpPr txBox="1"/>
          <p:nvPr/>
        </p:nvSpPr>
        <p:spPr>
          <a:xfrm>
            <a:off x="2455202" y="3033048"/>
            <a:ext cx="164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+</a:t>
            </a:r>
            <a:endParaRPr sz="4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84" name="Google Shape;484;p51"/>
          <p:cNvSpPr/>
          <p:nvPr/>
        </p:nvSpPr>
        <p:spPr>
          <a:xfrm>
            <a:off x="2076075" y="1534475"/>
            <a:ext cx="635700" cy="4377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Mother forgets when an immunization is due</a:t>
            </a:r>
            <a:endParaRPr sz="400"/>
          </a:p>
        </p:txBody>
      </p:sp>
      <p:sp>
        <p:nvSpPr>
          <p:cNvPr id="485" name="Google Shape;485;p51"/>
          <p:cNvSpPr/>
          <p:nvPr/>
        </p:nvSpPr>
        <p:spPr>
          <a:xfrm>
            <a:off x="2793600" y="1509725"/>
            <a:ext cx="923700" cy="487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No unique </a:t>
            </a:r>
            <a:r>
              <a:rPr lang="en" sz="400"/>
              <a:t>identification</a:t>
            </a:r>
            <a:r>
              <a:rPr lang="en" sz="400"/>
              <a:t> system - clark takes jours to find the client’s records using the paper system</a:t>
            </a:r>
            <a:endParaRPr sz="400"/>
          </a:p>
        </p:txBody>
      </p:sp>
      <p:sp>
        <p:nvSpPr>
          <p:cNvPr id="486" name="Google Shape;486;p51"/>
          <p:cNvSpPr/>
          <p:nvPr/>
        </p:nvSpPr>
        <p:spPr>
          <a:xfrm>
            <a:off x="1129663" y="2968350"/>
            <a:ext cx="923700" cy="487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No unique identification system - Clerk is required to gather several identifying factors e.g First name, family name, birthdate, etc</a:t>
            </a:r>
            <a:endParaRPr sz="400"/>
          </a:p>
        </p:txBody>
      </p:sp>
      <p:sp>
        <p:nvSpPr>
          <p:cNvPr id="487" name="Google Shape;487;p51"/>
          <p:cNvSpPr/>
          <p:nvPr/>
        </p:nvSpPr>
        <p:spPr>
          <a:xfrm>
            <a:off x="3410658" y="2393811"/>
            <a:ext cx="205500" cy="1998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1"/>
          <p:cNvSpPr txBox="1"/>
          <p:nvPr/>
        </p:nvSpPr>
        <p:spPr>
          <a:xfrm>
            <a:off x="3331608" y="261465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End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cxnSp>
        <p:nvCxnSpPr>
          <p:cNvPr id="489" name="Google Shape;489;p51"/>
          <p:cNvCxnSpPr/>
          <p:nvPr/>
        </p:nvCxnSpPr>
        <p:spPr>
          <a:xfrm flipH="1" rot="10800000">
            <a:off x="1826983" y="2491076"/>
            <a:ext cx="88500" cy="6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0" name="Google Shape;490;p51"/>
          <p:cNvCxnSpPr/>
          <p:nvPr/>
        </p:nvCxnSpPr>
        <p:spPr>
          <a:xfrm flipH="1" rot="10800000">
            <a:off x="2223008" y="2493401"/>
            <a:ext cx="88500" cy="6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1" name="Google Shape;491;p51"/>
          <p:cNvCxnSpPr/>
          <p:nvPr/>
        </p:nvCxnSpPr>
        <p:spPr>
          <a:xfrm flipH="1" rot="10800000">
            <a:off x="2834783" y="2493401"/>
            <a:ext cx="88500" cy="6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2" name="Google Shape;492;p51"/>
          <p:cNvCxnSpPr/>
          <p:nvPr/>
        </p:nvCxnSpPr>
        <p:spPr>
          <a:xfrm flipH="1" rot="10800000">
            <a:off x="3264908" y="2491076"/>
            <a:ext cx="88500" cy="6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3" name="Google Shape;493;p51"/>
          <p:cNvCxnSpPr/>
          <p:nvPr/>
        </p:nvCxnSpPr>
        <p:spPr>
          <a:xfrm>
            <a:off x="2605750" y="2891550"/>
            <a:ext cx="1200" cy="912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4" name="Google Shape;494;p51"/>
          <p:cNvCxnSpPr/>
          <p:nvPr/>
        </p:nvCxnSpPr>
        <p:spPr>
          <a:xfrm rot="-5400000">
            <a:off x="1194926" y="2448800"/>
            <a:ext cx="612600" cy="463200"/>
          </a:xfrm>
          <a:prstGeom prst="curvedConnector3">
            <a:avLst>
              <a:gd fmla="val 93948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95" name="Google Shape;495;p51"/>
          <p:cNvSpPr/>
          <p:nvPr/>
        </p:nvSpPr>
        <p:spPr>
          <a:xfrm>
            <a:off x="1738425" y="2333525"/>
            <a:ext cx="112200" cy="113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96" name="Google Shape;496;p51"/>
          <p:cNvSpPr txBox="1"/>
          <p:nvPr/>
        </p:nvSpPr>
        <p:spPr>
          <a:xfrm>
            <a:off x="1696226" y="2257100"/>
            <a:ext cx="205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!</a:t>
            </a:r>
            <a:endParaRPr sz="5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97" name="Google Shape;497;p51"/>
          <p:cNvSpPr/>
          <p:nvPr/>
        </p:nvSpPr>
        <p:spPr>
          <a:xfrm>
            <a:off x="2143300" y="2333525"/>
            <a:ext cx="112200" cy="113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98" name="Google Shape;498;p51"/>
          <p:cNvSpPr/>
          <p:nvPr/>
        </p:nvSpPr>
        <p:spPr>
          <a:xfrm>
            <a:off x="1768875" y="1465575"/>
            <a:ext cx="112200" cy="113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499" name="Google Shape;499;p51"/>
          <p:cNvSpPr txBox="1"/>
          <p:nvPr/>
        </p:nvSpPr>
        <p:spPr>
          <a:xfrm>
            <a:off x="2100583" y="2259427"/>
            <a:ext cx="205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!</a:t>
            </a:r>
            <a:endParaRPr sz="5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00" name="Google Shape;500;p51"/>
          <p:cNvSpPr txBox="1"/>
          <p:nvPr/>
        </p:nvSpPr>
        <p:spPr>
          <a:xfrm>
            <a:off x="1726731" y="1388549"/>
            <a:ext cx="205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!</a:t>
            </a:r>
            <a:endParaRPr sz="5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cxnSp>
        <p:nvCxnSpPr>
          <p:cNvPr id="501" name="Google Shape;501;p51"/>
          <p:cNvCxnSpPr/>
          <p:nvPr/>
        </p:nvCxnSpPr>
        <p:spPr>
          <a:xfrm flipH="1" rot="10800000">
            <a:off x="2252300" y="1860525"/>
            <a:ext cx="543600" cy="530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02" name="Google Shape;502;p51"/>
          <p:cNvCxnSpPr/>
          <p:nvPr/>
        </p:nvCxnSpPr>
        <p:spPr>
          <a:xfrm>
            <a:off x="1881075" y="1533063"/>
            <a:ext cx="195000" cy="137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03" name="Google Shape;503;p51"/>
          <p:cNvSpPr txBox="1"/>
          <p:nvPr/>
        </p:nvSpPr>
        <p:spPr>
          <a:xfrm>
            <a:off x="2910040" y="2622301"/>
            <a:ext cx="401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Check In client</a:t>
            </a:r>
            <a:endParaRPr sz="300"/>
          </a:p>
        </p:txBody>
      </p:sp>
      <p:sp>
        <p:nvSpPr>
          <p:cNvPr id="504" name="Google Shape;504;p51"/>
          <p:cNvSpPr txBox="1"/>
          <p:nvPr/>
        </p:nvSpPr>
        <p:spPr>
          <a:xfrm>
            <a:off x="2910040" y="2645251"/>
            <a:ext cx="401700" cy="231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505" name="Google Shape;505;p51"/>
          <p:cNvSpPr txBox="1"/>
          <p:nvPr/>
        </p:nvSpPr>
        <p:spPr>
          <a:xfrm>
            <a:off x="2405500" y="3197763"/>
            <a:ext cx="401700" cy="27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Create client record</a:t>
            </a:r>
            <a:endParaRPr sz="300"/>
          </a:p>
        </p:txBody>
      </p:sp>
      <p:sp>
        <p:nvSpPr>
          <p:cNvPr id="506" name="Google Shape;506;p51"/>
          <p:cNvSpPr/>
          <p:nvPr/>
        </p:nvSpPr>
        <p:spPr>
          <a:xfrm>
            <a:off x="4046288" y="1989088"/>
            <a:ext cx="923700" cy="296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Bottleneck where digital </a:t>
            </a:r>
            <a:r>
              <a:rPr lang="en" sz="400"/>
              <a:t>health</a:t>
            </a:r>
            <a:r>
              <a:rPr lang="en" sz="400"/>
              <a:t> intervention would add value</a:t>
            </a:r>
            <a:endParaRPr sz="400"/>
          </a:p>
        </p:txBody>
      </p:sp>
      <p:sp>
        <p:nvSpPr>
          <p:cNvPr id="507" name="Google Shape;507;p51"/>
          <p:cNvSpPr/>
          <p:nvPr/>
        </p:nvSpPr>
        <p:spPr>
          <a:xfrm>
            <a:off x="4012763" y="1959588"/>
            <a:ext cx="112200" cy="113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508" name="Google Shape;508;p51"/>
          <p:cNvSpPr txBox="1"/>
          <p:nvPr/>
        </p:nvSpPr>
        <p:spPr>
          <a:xfrm>
            <a:off x="152400" y="1524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!</a:t>
            </a:r>
            <a:endParaRPr/>
          </a:p>
        </p:txBody>
      </p:sp>
      <p:sp>
        <p:nvSpPr>
          <p:cNvPr id="509" name="Google Shape;509;p51"/>
          <p:cNvSpPr txBox="1"/>
          <p:nvPr/>
        </p:nvSpPr>
        <p:spPr>
          <a:xfrm>
            <a:off x="3969116" y="1885489"/>
            <a:ext cx="205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!</a:t>
            </a:r>
            <a:endParaRPr sz="5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10" name="Google Shape;510;p51"/>
          <p:cNvSpPr txBox="1"/>
          <p:nvPr/>
        </p:nvSpPr>
        <p:spPr>
          <a:xfrm rot="-5400000">
            <a:off x="4696660" y="2676858"/>
            <a:ext cx="6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1" name="Google Shape;511;p51"/>
          <p:cNvSpPr txBox="1"/>
          <p:nvPr/>
        </p:nvSpPr>
        <p:spPr>
          <a:xfrm rot="-5400000">
            <a:off x="4842760" y="3263893"/>
            <a:ext cx="36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12" name="Google Shape;512;p51"/>
          <p:cNvGrpSpPr/>
          <p:nvPr/>
        </p:nvGrpSpPr>
        <p:grpSpPr>
          <a:xfrm>
            <a:off x="4416382" y="2518697"/>
            <a:ext cx="3611238" cy="2098489"/>
            <a:chOff x="167100" y="958350"/>
            <a:chExt cx="7876200" cy="3991800"/>
          </a:xfrm>
        </p:grpSpPr>
        <p:sp>
          <p:nvSpPr>
            <p:cNvPr id="513" name="Google Shape;513;p51"/>
            <p:cNvSpPr/>
            <p:nvPr/>
          </p:nvSpPr>
          <p:spPr>
            <a:xfrm>
              <a:off x="167100" y="958350"/>
              <a:ext cx="7876200" cy="3991800"/>
            </a:xfrm>
            <a:prstGeom prst="roundRect">
              <a:avLst>
                <a:gd fmla="val 16667" name="adj"/>
              </a:avLst>
            </a:prstGeom>
            <a:solidFill>
              <a:srgbClr val="130168"/>
            </a:solidFill>
            <a:ln cap="flat" cmpd="sng" w="9525">
              <a:solidFill>
                <a:srgbClr val="1301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  <p:sp>
          <p:nvSpPr>
            <p:cNvPr id="514" name="Google Shape;514;p51"/>
            <p:cNvSpPr/>
            <p:nvPr/>
          </p:nvSpPr>
          <p:spPr>
            <a:xfrm>
              <a:off x="769750" y="958350"/>
              <a:ext cx="6623100" cy="399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  <p:sp>
          <p:nvSpPr>
            <p:cNvPr id="515" name="Google Shape;515;p51"/>
            <p:cNvSpPr/>
            <p:nvPr/>
          </p:nvSpPr>
          <p:spPr>
            <a:xfrm>
              <a:off x="1741175" y="958350"/>
              <a:ext cx="6302100" cy="39918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F6A7D"/>
                </a:solidFill>
              </a:endParaRPr>
            </a:p>
          </p:txBody>
        </p:sp>
      </p:grpSp>
      <p:cxnSp>
        <p:nvCxnSpPr>
          <p:cNvPr id="516" name="Google Shape;516;p51"/>
          <p:cNvCxnSpPr/>
          <p:nvPr/>
        </p:nvCxnSpPr>
        <p:spPr>
          <a:xfrm flipH="1" rot="10800000">
            <a:off x="4705949" y="3329947"/>
            <a:ext cx="3191100" cy="87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7" name="Google Shape;517;p51"/>
          <p:cNvSpPr txBox="1"/>
          <p:nvPr/>
        </p:nvSpPr>
        <p:spPr>
          <a:xfrm rot="-5400000">
            <a:off x="3820882" y="3310106"/>
            <a:ext cx="145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HEALTH FACILITY</a:t>
            </a:r>
            <a:endParaRPr sz="8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18" name="Google Shape;518;p51"/>
          <p:cNvSpPr/>
          <p:nvPr/>
        </p:nvSpPr>
        <p:spPr>
          <a:xfrm>
            <a:off x="5080649" y="2930500"/>
            <a:ext cx="193500" cy="1608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1"/>
          <p:cNvSpPr txBox="1"/>
          <p:nvPr/>
        </p:nvSpPr>
        <p:spPr>
          <a:xfrm>
            <a:off x="5463871" y="2860504"/>
            <a:ext cx="4017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20" name="Google Shape;520;p51"/>
          <p:cNvSpPr txBox="1"/>
          <p:nvPr/>
        </p:nvSpPr>
        <p:spPr>
          <a:xfrm>
            <a:off x="5885459" y="3776347"/>
            <a:ext cx="4017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21" name="Google Shape;521;p51"/>
          <p:cNvSpPr/>
          <p:nvPr/>
        </p:nvSpPr>
        <p:spPr>
          <a:xfrm>
            <a:off x="5557969" y="2681710"/>
            <a:ext cx="253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1.</a:t>
            </a:r>
            <a:endParaRPr sz="1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522" name="Google Shape;522;p51"/>
          <p:cNvCxnSpPr/>
          <p:nvPr/>
        </p:nvCxnSpPr>
        <p:spPr>
          <a:xfrm>
            <a:off x="6122946" y="3181029"/>
            <a:ext cx="0" cy="2664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3" name="Google Shape;523;p51"/>
          <p:cNvSpPr/>
          <p:nvPr/>
        </p:nvSpPr>
        <p:spPr>
          <a:xfrm>
            <a:off x="5934613" y="3553930"/>
            <a:ext cx="253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3.</a:t>
            </a:r>
            <a:endParaRPr sz="5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24" name="Google Shape;524;p51"/>
          <p:cNvSpPr/>
          <p:nvPr/>
        </p:nvSpPr>
        <p:spPr>
          <a:xfrm>
            <a:off x="6327100" y="3554350"/>
            <a:ext cx="483300" cy="167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4.</a:t>
            </a:r>
            <a:endParaRPr sz="9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525" name="Google Shape;525;p51"/>
          <p:cNvCxnSpPr>
            <a:stCxn id="518" idx="0"/>
            <a:endCxn id="521" idx="1"/>
          </p:cNvCxnSpPr>
          <p:nvPr/>
        </p:nvCxnSpPr>
        <p:spPr>
          <a:xfrm rot="-5400000">
            <a:off x="5283599" y="2656000"/>
            <a:ext cx="168300" cy="380700"/>
          </a:xfrm>
          <a:prstGeom prst="bentConnector2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6" name="Google Shape;526;p51"/>
          <p:cNvSpPr txBox="1"/>
          <p:nvPr/>
        </p:nvSpPr>
        <p:spPr>
          <a:xfrm>
            <a:off x="4975465" y="3080650"/>
            <a:ext cx="400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Start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527" name="Google Shape;527;p51"/>
          <p:cNvSpPr txBox="1"/>
          <p:nvPr/>
        </p:nvSpPr>
        <p:spPr>
          <a:xfrm>
            <a:off x="7122729" y="3593975"/>
            <a:ext cx="336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YES</a:t>
            </a:r>
            <a:endParaRPr sz="3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528" name="Google Shape;528;p51"/>
          <p:cNvSpPr/>
          <p:nvPr/>
        </p:nvSpPr>
        <p:spPr>
          <a:xfrm>
            <a:off x="6949350" y="3546200"/>
            <a:ext cx="271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5</a:t>
            </a: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29" name="Google Shape;529;p51"/>
          <p:cNvSpPr txBox="1"/>
          <p:nvPr/>
        </p:nvSpPr>
        <p:spPr>
          <a:xfrm>
            <a:off x="6399940" y="3778859"/>
            <a:ext cx="4017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30" name="Google Shape;530;p51"/>
          <p:cNvSpPr/>
          <p:nvPr/>
        </p:nvSpPr>
        <p:spPr>
          <a:xfrm>
            <a:off x="6949851" y="4125150"/>
            <a:ext cx="2997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6</a:t>
            </a: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5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1" name="Google Shape;531;p51"/>
          <p:cNvSpPr txBox="1"/>
          <p:nvPr/>
        </p:nvSpPr>
        <p:spPr>
          <a:xfrm rot="-5400000">
            <a:off x="4538105" y="2787233"/>
            <a:ext cx="661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CLIENT</a:t>
            </a:r>
            <a:endParaRPr sz="7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2" name="Google Shape;532;p51"/>
          <p:cNvSpPr txBox="1"/>
          <p:nvPr/>
        </p:nvSpPr>
        <p:spPr>
          <a:xfrm rot="-5400000">
            <a:off x="4345650" y="3785226"/>
            <a:ext cx="1046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CLERK</a:t>
            </a:r>
            <a:endParaRPr sz="7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3" name="Google Shape;533;p51"/>
          <p:cNvSpPr txBox="1"/>
          <p:nvPr/>
        </p:nvSpPr>
        <p:spPr>
          <a:xfrm>
            <a:off x="5438429" y="2856835"/>
            <a:ext cx="46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Client receives SMS remider</a:t>
            </a:r>
            <a:endParaRPr sz="1200"/>
          </a:p>
        </p:txBody>
      </p:sp>
      <p:sp>
        <p:nvSpPr>
          <p:cNvPr id="534" name="Google Shape;534;p51"/>
          <p:cNvSpPr txBox="1"/>
          <p:nvPr/>
        </p:nvSpPr>
        <p:spPr>
          <a:xfrm>
            <a:off x="5857815" y="3768529"/>
            <a:ext cx="46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Gather client details</a:t>
            </a:r>
            <a:endParaRPr sz="1200"/>
          </a:p>
        </p:txBody>
      </p:sp>
      <p:sp>
        <p:nvSpPr>
          <p:cNvPr id="535" name="Google Shape;535;p51"/>
          <p:cNvSpPr txBox="1"/>
          <p:nvPr/>
        </p:nvSpPr>
        <p:spPr>
          <a:xfrm>
            <a:off x="6399950" y="3769146"/>
            <a:ext cx="401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Search for client</a:t>
            </a:r>
            <a:endParaRPr sz="300"/>
          </a:p>
        </p:txBody>
      </p:sp>
      <p:sp>
        <p:nvSpPr>
          <p:cNvPr id="536" name="Google Shape;536;p51"/>
          <p:cNvSpPr txBox="1"/>
          <p:nvPr/>
        </p:nvSpPr>
        <p:spPr>
          <a:xfrm>
            <a:off x="6826508" y="3941550"/>
            <a:ext cx="307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NO</a:t>
            </a:r>
            <a:endParaRPr sz="3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537" name="Google Shape;537;p51"/>
          <p:cNvSpPr txBox="1"/>
          <p:nvPr/>
        </p:nvSpPr>
        <p:spPr>
          <a:xfrm>
            <a:off x="6375511" y="4410294"/>
            <a:ext cx="40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1"/>
          <p:cNvSpPr/>
          <p:nvPr/>
        </p:nvSpPr>
        <p:spPr>
          <a:xfrm>
            <a:off x="6435713" y="2705800"/>
            <a:ext cx="923700" cy="487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Mother is given a reminder of child’s immunization due date three days ahead of time.</a:t>
            </a:r>
            <a:endParaRPr sz="400"/>
          </a:p>
        </p:txBody>
      </p:sp>
      <p:sp>
        <p:nvSpPr>
          <p:cNvPr id="539" name="Google Shape;539;p51"/>
          <p:cNvSpPr/>
          <p:nvPr/>
        </p:nvSpPr>
        <p:spPr>
          <a:xfrm>
            <a:off x="5114163" y="4114750"/>
            <a:ext cx="923700" cy="4872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Clerk now </a:t>
            </a:r>
            <a:r>
              <a:rPr lang="en" sz="400"/>
              <a:t>only requires a few minutes to find the client’s records.</a:t>
            </a:r>
            <a:endParaRPr sz="400"/>
          </a:p>
        </p:txBody>
      </p:sp>
      <p:sp>
        <p:nvSpPr>
          <p:cNvPr id="540" name="Google Shape;540;p51"/>
          <p:cNvSpPr/>
          <p:nvPr/>
        </p:nvSpPr>
        <p:spPr>
          <a:xfrm>
            <a:off x="7752733" y="3546211"/>
            <a:ext cx="205500" cy="1998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1"/>
          <p:cNvSpPr txBox="1"/>
          <p:nvPr/>
        </p:nvSpPr>
        <p:spPr>
          <a:xfrm>
            <a:off x="7673683" y="3767050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End</a:t>
            </a:r>
            <a:endParaRPr sz="500">
              <a:solidFill>
                <a:srgbClr val="5F6A7D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cxnSp>
        <p:nvCxnSpPr>
          <p:cNvPr id="542" name="Google Shape;542;p51"/>
          <p:cNvCxnSpPr/>
          <p:nvPr/>
        </p:nvCxnSpPr>
        <p:spPr>
          <a:xfrm flipH="1" rot="10800000">
            <a:off x="6207508" y="3639801"/>
            <a:ext cx="88500" cy="6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3" name="Google Shape;543;p51"/>
          <p:cNvCxnSpPr/>
          <p:nvPr/>
        </p:nvCxnSpPr>
        <p:spPr>
          <a:xfrm flipH="1" rot="10800000">
            <a:off x="6819283" y="3639801"/>
            <a:ext cx="88500" cy="6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4" name="Google Shape;544;p51"/>
          <p:cNvCxnSpPr/>
          <p:nvPr/>
        </p:nvCxnSpPr>
        <p:spPr>
          <a:xfrm flipH="1" rot="10800000">
            <a:off x="7249408" y="3637476"/>
            <a:ext cx="88500" cy="6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5" name="Google Shape;545;p51"/>
          <p:cNvCxnSpPr/>
          <p:nvPr/>
        </p:nvCxnSpPr>
        <p:spPr>
          <a:xfrm>
            <a:off x="7094800" y="4030000"/>
            <a:ext cx="1200" cy="912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6" name="Google Shape;546;p51"/>
          <p:cNvCxnSpPr>
            <a:stCxn id="539" idx="0"/>
            <a:endCxn id="523" idx="1"/>
          </p:cNvCxnSpPr>
          <p:nvPr/>
        </p:nvCxnSpPr>
        <p:spPr>
          <a:xfrm rot="-5400000">
            <a:off x="5515113" y="3695350"/>
            <a:ext cx="480300" cy="358500"/>
          </a:xfrm>
          <a:prstGeom prst="curvedConnector2">
            <a:avLst/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47" name="Google Shape;547;p51"/>
          <p:cNvSpPr txBox="1"/>
          <p:nvPr/>
        </p:nvSpPr>
        <p:spPr>
          <a:xfrm>
            <a:off x="6898840" y="3777613"/>
            <a:ext cx="401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Match found?</a:t>
            </a:r>
            <a:endParaRPr sz="300"/>
          </a:p>
        </p:txBody>
      </p:sp>
      <p:sp>
        <p:nvSpPr>
          <p:cNvPr id="548" name="Google Shape;548;p51"/>
          <p:cNvSpPr txBox="1"/>
          <p:nvPr/>
        </p:nvSpPr>
        <p:spPr>
          <a:xfrm>
            <a:off x="6898840" y="3782920"/>
            <a:ext cx="401700" cy="231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549" name="Google Shape;549;p51"/>
          <p:cNvSpPr txBox="1"/>
          <p:nvPr/>
        </p:nvSpPr>
        <p:spPr>
          <a:xfrm>
            <a:off x="6894550" y="4325588"/>
            <a:ext cx="401700" cy="27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Create client record</a:t>
            </a:r>
            <a:endParaRPr sz="300"/>
          </a:p>
        </p:txBody>
      </p:sp>
      <p:sp>
        <p:nvSpPr>
          <p:cNvPr id="550" name="Google Shape;550;p51"/>
          <p:cNvSpPr/>
          <p:nvPr/>
        </p:nvSpPr>
        <p:spPr>
          <a:xfrm>
            <a:off x="8060825" y="3220400"/>
            <a:ext cx="923700" cy="296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Transmit targeted alerts and reminders to client(s)</a:t>
            </a:r>
            <a:endParaRPr sz="400"/>
          </a:p>
        </p:txBody>
      </p:sp>
      <p:sp>
        <p:nvSpPr>
          <p:cNvPr id="551" name="Google Shape;551;p51"/>
          <p:cNvSpPr/>
          <p:nvPr/>
        </p:nvSpPr>
        <p:spPr>
          <a:xfrm>
            <a:off x="5996196" y="2679263"/>
            <a:ext cx="253500" cy="1608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2.</a:t>
            </a:r>
            <a:endParaRPr sz="13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52" name="Google Shape;552;p51"/>
          <p:cNvSpPr txBox="1"/>
          <p:nvPr/>
        </p:nvSpPr>
        <p:spPr>
          <a:xfrm>
            <a:off x="5922100" y="2911775"/>
            <a:ext cx="401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rPr>
              <a:t>Arrive at facility</a:t>
            </a:r>
            <a:endParaRPr sz="1200"/>
          </a:p>
        </p:txBody>
      </p:sp>
      <p:sp>
        <p:nvSpPr>
          <p:cNvPr id="553" name="Google Shape;553;p51"/>
          <p:cNvSpPr txBox="1"/>
          <p:nvPr/>
        </p:nvSpPr>
        <p:spPr>
          <a:xfrm>
            <a:off x="5922096" y="2919429"/>
            <a:ext cx="401700" cy="2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54" name="Google Shape;554;p51"/>
          <p:cNvSpPr/>
          <p:nvPr/>
        </p:nvSpPr>
        <p:spPr>
          <a:xfrm>
            <a:off x="7366450" y="3539225"/>
            <a:ext cx="271500" cy="1902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7</a:t>
            </a:r>
            <a:r>
              <a:rPr lang="en" sz="5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555" name="Google Shape;555;p51"/>
          <p:cNvCxnSpPr/>
          <p:nvPr/>
        </p:nvCxnSpPr>
        <p:spPr>
          <a:xfrm flipH="1" rot="10800000">
            <a:off x="7651096" y="3626301"/>
            <a:ext cx="88500" cy="60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6" name="Google Shape;556;p51"/>
          <p:cNvSpPr/>
          <p:nvPr/>
        </p:nvSpPr>
        <p:spPr>
          <a:xfrm>
            <a:off x="8073000" y="3539225"/>
            <a:ext cx="923700" cy="296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Verify</a:t>
            </a:r>
            <a:r>
              <a:rPr lang="en" sz="400"/>
              <a:t> client unique identify</a:t>
            </a:r>
            <a:endParaRPr sz="400"/>
          </a:p>
        </p:txBody>
      </p:sp>
      <p:sp>
        <p:nvSpPr>
          <p:cNvPr id="557" name="Google Shape;557;p51"/>
          <p:cNvSpPr txBox="1"/>
          <p:nvPr/>
        </p:nvSpPr>
        <p:spPr>
          <a:xfrm>
            <a:off x="7326100" y="3768513"/>
            <a:ext cx="401700" cy="27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Check in client</a:t>
            </a:r>
            <a:endParaRPr sz="300"/>
          </a:p>
        </p:txBody>
      </p:sp>
      <p:cxnSp>
        <p:nvCxnSpPr>
          <p:cNvPr id="558" name="Google Shape;558;p51"/>
          <p:cNvCxnSpPr>
            <a:stCxn id="521" idx="0"/>
            <a:endCxn id="538" idx="0"/>
          </p:cNvCxnSpPr>
          <p:nvPr/>
        </p:nvCxnSpPr>
        <p:spPr>
          <a:xfrm flipH="1" rot="-5400000">
            <a:off x="6279169" y="2087260"/>
            <a:ext cx="24000" cy="1212900"/>
          </a:xfrm>
          <a:prstGeom prst="curvedConnector3">
            <a:avLst>
              <a:gd fmla="val -426290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59" name="Google Shape;559;p51"/>
          <p:cNvSpPr/>
          <p:nvPr/>
        </p:nvSpPr>
        <p:spPr>
          <a:xfrm>
            <a:off x="5853300" y="3516800"/>
            <a:ext cx="966000" cy="597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0" name="Google Shape;560;p51"/>
          <p:cNvSpPr/>
          <p:nvPr/>
        </p:nvSpPr>
        <p:spPr>
          <a:xfrm>
            <a:off x="8060825" y="3220350"/>
            <a:ext cx="112200" cy="29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</p:txBody>
      </p:sp>
      <p:sp>
        <p:nvSpPr>
          <p:cNvPr id="561" name="Google Shape;561;p51"/>
          <p:cNvSpPr/>
          <p:nvPr/>
        </p:nvSpPr>
        <p:spPr>
          <a:xfrm>
            <a:off x="8059200" y="3539225"/>
            <a:ext cx="112200" cy="2964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</p:txBody>
      </p:sp>
      <p:sp>
        <p:nvSpPr>
          <p:cNvPr id="562" name="Google Shape;562;p51"/>
          <p:cNvSpPr/>
          <p:nvPr/>
        </p:nvSpPr>
        <p:spPr>
          <a:xfrm>
            <a:off x="5787065" y="2758309"/>
            <a:ext cx="89100" cy="6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3" name="Google Shape;563;p51"/>
          <p:cNvSpPr txBox="1"/>
          <p:nvPr/>
        </p:nvSpPr>
        <p:spPr>
          <a:xfrm>
            <a:off x="5716218" y="2683358"/>
            <a:ext cx="2997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1.1.3</a:t>
            </a:r>
            <a:endParaRPr sz="1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64" name="Google Shape;564;p51"/>
          <p:cNvSpPr/>
          <p:nvPr/>
        </p:nvSpPr>
        <p:spPr>
          <a:xfrm>
            <a:off x="6737390" y="4065834"/>
            <a:ext cx="89100" cy="6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p51"/>
          <p:cNvSpPr txBox="1"/>
          <p:nvPr/>
        </p:nvSpPr>
        <p:spPr>
          <a:xfrm>
            <a:off x="6660385" y="3992510"/>
            <a:ext cx="2997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2</a:t>
            </a:r>
            <a:r>
              <a:rPr lang="en" sz="100">
                <a:solidFill>
                  <a:srgbClr val="130168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.1.3</a:t>
            </a:r>
            <a:endParaRPr sz="100">
              <a:solidFill>
                <a:srgbClr val="130168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66" name="Google Shape;566;p51"/>
          <p:cNvSpPr txBox="1"/>
          <p:nvPr/>
        </p:nvSpPr>
        <p:spPr>
          <a:xfrm>
            <a:off x="7982085" y="3584110"/>
            <a:ext cx="299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2.1.3</a:t>
            </a:r>
            <a:endParaRPr sz="3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67" name="Google Shape;567;p51"/>
          <p:cNvSpPr txBox="1"/>
          <p:nvPr/>
        </p:nvSpPr>
        <p:spPr>
          <a:xfrm>
            <a:off x="7982085" y="3253060"/>
            <a:ext cx="299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1</a:t>
            </a:r>
            <a:r>
              <a:rPr lang="en" sz="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.1.3</a:t>
            </a:r>
            <a:endParaRPr sz="300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568" name="Google Shape;568;p51"/>
          <p:cNvSpPr txBox="1"/>
          <p:nvPr/>
        </p:nvSpPr>
        <p:spPr>
          <a:xfrm>
            <a:off x="8116199" y="2859175"/>
            <a:ext cx="73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DIGITAL HEALTH MOMENTS</a:t>
            </a:r>
            <a:endParaRPr sz="500"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2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2"/>
          <p:cNvSpPr txBox="1"/>
          <p:nvPr/>
        </p:nvSpPr>
        <p:spPr>
          <a:xfrm>
            <a:off x="265500" y="218525"/>
            <a:ext cx="8408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Legend - Individual elements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75" name="Google Shape;575;p52"/>
          <p:cNvSpPr/>
          <p:nvPr/>
        </p:nvSpPr>
        <p:spPr>
          <a:xfrm>
            <a:off x="4824875" y="2388425"/>
            <a:ext cx="4077300" cy="2668800"/>
          </a:xfrm>
          <a:prstGeom prst="roundRect">
            <a:avLst>
              <a:gd fmla="val 5159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2"/>
          <p:cNvSpPr/>
          <p:nvPr/>
        </p:nvSpPr>
        <p:spPr>
          <a:xfrm>
            <a:off x="530100" y="2388225"/>
            <a:ext cx="4041900" cy="1625100"/>
          </a:xfrm>
          <a:prstGeom prst="roundRect">
            <a:avLst>
              <a:gd fmla="val 9781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2"/>
          <p:cNvSpPr/>
          <p:nvPr/>
        </p:nvSpPr>
        <p:spPr>
          <a:xfrm>
            <a:off x="4791900" y="852575"/>
            <a:ext cx="4077300" cy="1426200"/>
          </a:xfrm>
          <a:prstGeom prst="roundRect">
            <a:avLst>
              <a:gd fmla="val 1050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2"/>
          <p:cNvSpPr/>
          <p:nvPr/>
        </p:nvSpPr>
        <p:spPr>
          <a:xfrm>
            <a:off x="530100" y="852475"/>
            <a:ext cx="4041900" cy="1426200"/>
          </a:xfrm>
          <a:prstGeom prst="roundRect">
            <a:avLst>
              <a:gd fmla="val 10658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2"/>
          <p:cNvSpPr/>
          <p:nvPr/>
        </p:nvSpPr>
        <p:spPr>
          <a:xfrm>
            <a:off x="7332575" y="1462250"/>
            <a:ext cx="1163400" cy="357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Bottleneck where digital health intervention would add value</a:t>
            </a:r>
            <a:endParaRPr sz="600"/>
          </a:p>
        </p:txBody>
      </p:sp>
      <p:sp>
        <p:nvSpPr>
          <p:cNvPr id="580" name="Google Shape;580;p52"/>
          <p:cNvSpPr/>
          <p:nvPr/>
        </p:nvSpPr>
        <p:spPr>
          <a:xfrm>
            <a:off x="7146975" y="1326450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cxnSp>
        <p:nvCxnSpPr>
          <p:cNvPr id="581" name="Google Shape;581;p52"/>
          <p:cNvCxnSpPr>
            <a:stCxn id="582" idx="2"/>
          </p:cNvCxnSpPr>
          <p:nvPr/>
        </p:nvCxnSpPr>
        <p:spPr>
          <a:xfrm>
            <a:off x="2703725" y="1829300"/>
            <a:ext cx="0" cy="35100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3" name="Google Shape;583;p52"/>
          <p:cNvCxnSpPr/>
          <p:nvPr/>
        </p:nvCxnSpPr>
        <p:spPr>
          <a:xfrm>
            <a:off x="668775" y="2811506"/>
            <a:ext cx="1662300" cy="1320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4" name="Google Shape;584;p52"/>
          <p:cNvSpPr/>
          <p:nvPr/>
        </p:nvSpPr>
        <p:spPr>
          <a:xfrm>
            <a:off x="927975" y="1253088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85" name="Google Shape;585;p52"/>
          <p:cNvSpPr txBox="1"/>
          <p:nvPr/>
        </p:nvSpPr>
        <p:spPr>
          <a:xfrm>
            <a:off x="813525" y="2967215"/>
            <a:ext cx="1372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Arrow connector (Elbow)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86" name="Google Shape;586;p52"/>
          <p:cNvSpPr txBox="1"/>
          <p:nvPr/>
        </p:nvSpPr>
        <p:spPr>
          <a:xfrm>
            <a:off x="1560975" y="1567700"/>
            <a:ext cx="634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Sub-tasks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grpSp>
        <p:nvGrpSpPr>
          <p:cNvPr id="587" name="Google Shape;587;p52"/>
          <p:cNvGrpSpPr/>
          <p:nvPr/>
        </p:nvGrpSpPr>
        <p:grpSpPr>
          <a:xfrm>
            <a:off x="1645144" y="1253088"/>
            <a:ext cx="400200" cy="383675"/>
            <a:chOff x="1969325" y="1244475"/>
            <a:chExt cx="400200" cy="383675"/>
          </a:xfrm>
        </p:grpSpPr>
        <p:sp>
          <p:nvSpPr>
            <p:cNvPr id="588" name="Google Shape;588;p52"/>
            <p:cNvSpPr/>
            <p:nvPr/>
          </p:nvSpPr>
          <p:spPr>
            <a:xfrm>
              <a:off x="1969325" y="1244475"/>
              <a:ext cx="400200" cy="324300"/>
            </a:xfrm>
            <a:prstGeom prst="roundRect">
              <a:avLst>
                <a:gd fmla="val 16667" name="adj"/>
              </a:avLst>
            </a:prstGeom>
            <a:solidFill>
              <a:srgbClr val="130168"/>
            </a:solidFill>
            <a:ln cap="flat" cmpd="sng" w="9525">
              <a:solidFill>
                <a:srgbClr val="1301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FFFFFF"/>
                </a:solidFill>
              </a:endParaRPr>
            </a:p>
          </p:txBody>
        </p:sp>
        <p:grpSp>
          <p:nvGrpSpPr>
            <p:cNvPr id="589" name="Google Shape;589;p52"/>
            <p:cNvGrpSpPr/>
            <p:nvPr/>
          </p:nvGrpSpPr>
          <p:grpSpPr>
            <a:xfrm>
              <a:off x="2111301" y="1533050"/>
              <a:ext cx="141000" cy="95100"/>
              <a:chOff x="2111301" y="1533050"/>
              <a:chExt cx="141000" cy="95100"/>
            </a:xfrm>
          </p:grpSpPr>
          <p:sp>
            <p:nvSpPr>
              <p:cNvPr id="590" name="Google Shape;590;p52"/>
              <p:cNvSpPr/>
              <p:nvPr/>
            </p:nvSpPr>
            <p:spPr>
              <a:xfrm>
                <a:off x="2111301" y="1533050"/>
                <a:ext cx="141000" cy="951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 cap="flat" cmpd="sng" w="9525">
                <a:solidFill>
                  <a:srgbClr val="13016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/>
              </a:p>
            </p:txBody>
          </p:sp>
          <p:sp>
            <p:nvSpPr>
              <p:cNvPr id="591" name="Google Shape;591;p52"/>
              <p:cNvSpPr/>
              <p:nvPr/>
            </p:nvSpPr>
            <p:spPr>
              <a:xfrm>
                <a:off x="2156750" y="1555550"/>
                <a:ext cx="50100" cy="50100"/>
              </a:xfrm>
              <a:prstGeom prst="plus">
                <a:avLst>
                  <a:gd fmla="val 45721" name="adj"/>
                </a:avLst>
              </a:prstGeom>
              <a:solidFill>
                <a:schemeClr val="dk2"/>
              </a:solidFill>
              <a:ln cap="flat" cmpd="sng" w="9525">
                <a:solidFill>
                  <a:srgbClr val="13016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92" name="Google Shape;592;p52"/>
          <p:cNvSpPr/>
          <p:nvPr/>
        </p:nvSpPr>
        <p:spPr>
          <a:xfrm>
            <a:off x="6445950" y="3779325"/>
            <a:ext cx="2230500" cy="11421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2"/>
                </a:solidFill>
              </a:rPr>
              <a:t>DIGITAL HEALTH MOMENTS</a:t>
            </a:r>
            <a:endParaRPr b="1" sz="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1.1 -  Digital Health Moment details</a:t>
            </a:r>
            <a:endParaRPr b="1"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2.1 -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4.1 -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7.1 -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8.1 - </a:t>
            </a:r>
            <a:endParaRPr sz="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10.1 - </a:t>
            </a:r>
            <a:endParaRPr sz="600"/>
          </a:p>
        </p:txBody>
      </p:sp>
      <p:sp>
        <p:nvSpPr>
          <p:cNvPr id="593" name="Google Shape;593;p52"/>
          <p:cNvSpPr/>
          <p:nvPr/>
        </p:nvSpPr>
        <p:spPr>
          <a:xfrm>
            <a:off x="3514481" y="1253088"/>
            <a:ext cx="324300" cy="324300"/>
          </a:xfrm>
          <a:prstGeom prst="ellipse">
            <a:avLst/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52"/>
          <p:cNvSpPr txBox="1"/>
          <p:nvPr/>
        </p:nvSpPr>
        <p:spPr>
          <a:xfrm>
            <a:off x="3494825" y="1598375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Start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95" name="Google Shape;595;p52"/>
          <p:cNvSpPr/>
          <p:nvPr/>
        </p:nvSpPr>
        <p:spPr>
          <a:xfrm>
            <a:off x="4003350" y="1253088"/>
            <a:ext cx="324300" cy="324300"/>
          </a:xfrm>
          <a:prstGeom prst="ellipse">
            <a:avLst/>
          </a:prstGeom>
          <a:noFill/>
          <a:ln cap="flat" cmpd="sng" w="3810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52"/>
          <p:cNvSpPr txBox="1"/>
          <p:nvPr/>
        </p:nvSpPr>
        <p:spPr>
          <a:xfrm>
            <a:off x="3983700" y="1598375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End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97" name="Google Shape;597;p52"/>
          <p:cNvSpPr/>
          <p:nvPr/>
        </p:nvSpPr>
        <p:spPr>
          <a:xfrm>
            <a:off x="5290200" y="1326450"/>
            <a:ext cx="257700" cy="2577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!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598" name="Google Shape;598;p52"/>
          <p:cNvSpPr/>
          <p:nvPr/>
        </p:nvSpPr>
        <p:spPr>
          <a:xfrm>
            <a:off x="6231625" y="1416825"/>
            <a:ext cx="682800" cy="56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Description</a:t>
            </a:r>
            <a:endParaRPr sz="500"/>
          </a:p>
        </p:txBody>
      </p:sp>
      <p:cxnSp>
        <p:nvCxnSpPr>
          <p:cNvPr id="599" name="Google Shape;599;p52"/>
          <p:cNvCxnSpPr>
            <a:stCxn id="598" idx="1"/>
            <a:endCxn id="597" idx="6"/>
          </p:cNvCxnSpPr>
          <p:nvPr/>
        </p:nvCxnSpPr>
        <p:spPr>
          <a:xfrm rot="10800000">
            <a:off x="5547925" y="1455225"/>
            <a:ext cx="683700" cy="2463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00" name="Google Shape;600;p52"/>
          <p:cNvSpPr/>
          <p:nvPr/>
        </p:nvSpPr>
        <p:spPr>
          <a:xfrm>
            <a:off x="5272350" y="2910625"/>
            <a:ext cx="682800" cy="449400"/>
          </a:xfrm>
          <a:prstGeom prst="roundRect">
            <a:avLst>
              <a:gd fmla="val 16667" name="adj"/>
            </a:avLst>
          </a:prstGeom>
          <a:solidFill>
            <a:srgbClr val="8EA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Description</a:t>
            </a:r>
            <a:endParaRPr sz="500"/>
          </a:p>
        </p:txBody>
      </p:sp>
      <p:cxnSp>
        <p:nvCxnSpPr>
          <p:cNvPr id="601" name="Google Shape;601;p52"/>
          <p:cNvCxnSpPr>
            <a:stCxn id="600" idx="3"/>
            <a:endCxn id="602" idx="1"/>
          </p:cNvCxnSpPr>
          <p:nvPr/>
        </p:nvCxnSpPr>
        <p:spPr>
          <a:xfrm>
            <a:off x="5955150" y="3135325"/>
            <a:ext cx="490800" cy="114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02" name="Google Shape;602;p52"/>
          <p:cNvSpPr/>
          <p:nvPr/>
        </p:nvSpPr>
        <p:spPr>
          <a:xfrm>
            <a:off x="6445950" y="3135313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</a:rPr>
              <a:t>1.1</a:t>
            </a:r>
            <a:endParaRPr sz="600">
              <a:solidFill>
                <a:schemeClr val="lt1"/>
              </a:solidFill>
            </a:endParaRPr>
          </a:p>
        </p:txBody>
      </p:sp>
      <p:cxnSp>
        <p:nvCxnSpPr>
          <p:cNvPr id="603" name="Google Shape;603;p52"/>
          <p:cNvCxnSpPr/>
          <p:nvPr/>
        </p:nvCxnSpPr>
        <p:spPr>
          <a:xfrm>
            <a:off x="692025" y="3427700"/>
            <a:ext cx="1615800" cy="0"/>
          </a:xfrm>
          <a:prstGeom prst="straightConnector1">
            <a:avLst/>
          </a:prstGeom>
          <a:noFill/>
          <a:ln cap="flat" cmpd="sng" w="9525">
            <a:solidFill>
              <a:srgbClr val="13016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04" name="Google Shape;604;p52"/>
          <p:cNvCxnSpPr/>
          <p:nvPr/>
        </p:nvCxnSpPr>
        <p:spPr>
          <a:xfrm>
            <a:off x="2623225" y="2755406"/>
            <a:ext cx="1704600" cy="244200"/>
          </a:xfrm>
          <a:prstGeom prst="curvedConnector3">
            <a:avLst>
              <a:gd fmla="val 51509" name="adj1"/>
            </a:avLst>
          </a:prstGeom>
          <a:noFill/>
          <a:ln cap="flat" cmpd="sng" w="9525">
            <a:solidFill>
              <a:srgbClr val="13016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05" name="Google Shape;605;p52"/>
          <p:cNvCxnSpPr>
            <a:stCxn id="606" idx="3"/>
          </p:cNvCxnSpPr>
          <p:nvPr/>
        </p:nvCxnSpPr>
        <p:spPr>
          <a:xfrm>
            <a:off x="3045113" y="1422438"/>
            <a:ext cx="380700" cy="0"/>
          </a:xfrm>
          <a:prstGeom prst="straightConnector1">
            <a:avLst/>
          </a:prstGeom>
          <a:noFill/>
          <a:ln cap="flat" cmpd="sng" w="19050">
            <a:solidFill>
              <a:srgbClr val="13016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6" name="Google Shape;606;p52"/>
          <p:cNvSpPr/>
          <p:nvPr/>
        </p:nvSpPr>
        <p:spPr>
          <a:xfrm>
            <a:off x="2362313" y="1253088"/>
            <a:ext cx="682800" cy="338700"/>
          </a:xfrm>
          <a:prstGeom prst="diamond">
            <a:avLst/>
          </a:prstGeom>
          <a:solidFill>
            <a:srgbClr val="130168"/>
          </a:solidFill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607" name="Google Shape;607;p52"/>
          <p:cNvSpPr txBox="1"/>
          <p:nvPr/>
        </p:nvSpPr>
        <p:spPr>
          <a:xfrm>
            <a:off x="3039350" y="1183325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YES</a:t>
            </a:r>
            <a:endParaRPr sz="500">
              <a:solidFill>
                <a:srgbClr val="5F6A7D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82" name="Google Shape;582;p52"/>
          <p:cNvSpPr txBox="1"/>
          <p:nvPr/>
        </p:nvSpPr>
        <p:spPr>
          <a:xfrm>
            <a:off x="2386475" y="1567700"/>
            <a:ext cx="634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Decision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08" name="Google Shape;608;p52"/>
          <p:cNvSpPr txBox="1"/>
          <p:nvPr/>
        </p:nvSpPr>
        <p:spPr>
          <a:xfrm>
            <a:off x="2703713" y="1859975"/>
            <a:ext cx="363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5F6A7D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NO</a:t>
            </a:r>
            <a:endParaRPr sz="500">
              <a:solidFill>
                <a:srgbClr val="5F6A7D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09" name="Google Shape;609;p52"/>
          <p:cNvSpPr/>
          <p:nvPr/>
        </p:nvSpPr>
        <p:spPr>
          <a:xfrm>
            <a:off x="7256850" y="2791371"/>
            <a:ext cx="1402200" cy="687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500">
                <a:solidFill>
                  <a:srgbClr val="5F6A7D"/>
                </a:solidFill>
                <a:latin typeface="Nunito Sans"/>
                <a:ea typeface="Nunito Sans"/>
                <a:cs typeface="Nunito Sans"/>
                <a:sym typeface="Nunito Sans"/>
              </a:rPr>
              <a:t>DESCRIPTION</a:t>
            </a:r>
            <a:endParaRPr b="1">
              <a:solidFill>
                <a:srgbClr val="5F6A7D"/>
              </a:solidFill>
            </a:endParaRPr>
          </a:p>
        </p:txBody>
      </p:sp>
      <p:sp>
        <p:nvSpPr>
          <p:cNvPr id="610" name="Google Shape;610;p52"/>
          <p:cNvSpPr txBox="1"/>
          <p:nvPr/>
        </p:nvSpPr>
        <p:spPr>
          <a:xfrm>
            <a:off x="810825" y="1567688"/>
            <a:ext cx="634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Task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11" name="Google Shape;611;p52"/>
          <p:cNvSpPr txBox="1"/>
          <p:nvPr/>
        </p:nvSpPr>
        <p:spPr>
          <a:xfrm>
            <a:off x="2751175" y="2967215"/>
            <a:ext cx="1372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CURRENT STATE - Bottleneck connector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12" name="Google Shape;612;p52"/>
          <p:cNvSpPr txBox="1"/>
          <p:nvPr/>
        </p:nvSpPr>
        <p:spPr>
          <a:xfrm>
            <a:off x="2751175" y="3517713"/>
            <a:ext cx="137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FUTURE STATE - Digital Health moments connector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13" name="Google Shape;613;p52"/>
          <p:cNvSpPr txBox="1"/>
          <p:nvPr/>
        </p:nvSpPr>
        <p:spPr>
          <a:xfrm>
            <a:off x="813525" y="3517713"/>
            <a:ext cx="1372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Lane divider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14" name="Google Shape;614;p52"/>
          <p:cNvSpPr txBox="1"/>
          <p:nvPr/>
        </p:nvSpPr>
        <p:spPr>
          <a:xfrm>
            <a:off x="4954975" y="849438"/>
            <a:ext cx="17781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CURRENT STATE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15" name="Google Shape;615;p52"/>
          <p:cNvSpPr txBox="1"/>
          <p:nvPr/>
        </p:nvSpPr>
        <p:spPr>
          <a:xfrm>
            <a:off x="4987950" y="2520838"/>
            <a:ext cx="17781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FUTURE STATE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16" name="Google Shape;616;p52"/>
          <p:cNvSpPr txBox="1"/>
          <p:nvPr/>
        </p:nvSpPr>
        <p:spPr>
          <a:xfrm>
            <a:off x="668725" y="849438"/>
            <a:ext cx="17781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LEGEND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17" name="Google Shape;617;p52"/>
          <p:cNvSpPr txBox="1"/>
          <p:nvPr/>
        </p:nvSpPr>
        <p:spPr>
          <a:xfrm>
            <a:off x="668775" y="2426925"/>
            <a:ext cx="17781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CONNECTORS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618" name="Google Shape;618;p52"/>
          <p:cNvCxnSpPr/>
          <p:nvPr/>
        </p:nvCxnSpPr>
        <p:spPr>
          <a:xfrm>
            <a:off x="2623225" y="3305600"/>
            <a:ext cx="1704600" cy="244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19" name="Google Shape;619;p52"/>
          <p:cNvSpPr/>
          <p:nvPr/>
        </p:nvSpPr>
        <p:spPr>
          <a:xfrm>
            <a:off x="5413638" y="3980469"/>
            <a:ext cx="400200" cy="3243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620" name="Google Shape;620;p52"/>
          <p:cNvSpPr txBox="1"/>
          <p:nvPr/>
        </p:nvSpPr>
        <p:spPr>
          <a:xfrm>
            <a:off x="5296500" y="4304763"/>
            <a:ext cx="634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Nunito Sans SemiBold"/>
                <a:ea typeface="Nunito Sans SemiBold"/>
                <a:cs typeface="Nunito Sans SemiBold"/>
                <a:sym typeface="Nunito Sans SemiBold"/>
              </a:rPr>
              <a:t>Task with Digital Health Moment</a:t>
            </a:r>
            <a:endParaRPr sz="500"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21" name="Google Shape;621;p52"/>
          <p:cNvSpPr/>
          <p:nvPr/>
        </p:nvSpPr>
        <p:spPr>
          <a:xfrm>
            <a:off x="530150" y="4114800"/>
            <a:ext cx="4041900" cy="942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Copy &amp; paste these individual elements to to create your own DIIG WFs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22" name="Google Shape;622;p52"/>
          <p:cNvSpPr/>
          <p:nvPr/>
        </p:nvSpPr>
        <p:spPr>
          <a:xfrm>
            <a:off x="7012475" y="3135313"/>
            <a:ext cx="320100" cy="229200"/>
          </a:xfrm>
          <a:prstGeom prst="roundRect">
            <a:avLst>
              <a:gd fmla="val 16667" name="adj"/>
            </a:avLst>
          </a:prstGeom>
          <a:solidFill>
            <a:srgbClr val="13016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</a:rPr>
              <a:t>2.1</a:t>
            </a:r>
            <a:endParaRPr sz="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3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53"/>
          <p:cNvSpPr txBox="1"/>
          <p:nvPr/>
        </p:nvSpPr>
        <p:spPr>
          <a:xfrm>
            <a:off x="265500" y="218525"/>
            <a:ext cx="8408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Background - 2 lanes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29" name="Google Shape;629;p53"/>
          <p:cNvSpPr/>
          <p:nvPr/>
        </p:nvSpPr>
        <p:spPr>
          <a:xfrm>
            <a:off x="4798500" y="143975"/>
            <a:ext cx="4041900" cy="7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Use these backgrounds to create the outline for our own DIIG WFs</a:t>
            </a:r>
            <a:endParaRPr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630" name="Google Shape;630;p53"/>
          <p:cNvGrpSpPr/>
          <p:nvPr/>
        </p:nvGrpSpPr>
        <p:grpSpPr>
          <a:xfrm>
            <a:off x="167106" y="958350"/>
            <a:ext cx="8781588" cy="3991800"/>
            <a:chOff x="167108" y="958350"/>
            <a:chExt cx="8977293" cy="3991800"/>
          </a:xfrm>
        </p:grpSpPr>
        <p:grpSp>
          <p:nvGrpSpPr>
            <p:cNvPr id="631" name="Google Shape;631;p53"/>
            <p:cNvGrpSpPr/>
            <p:nvPr/>
          </p:nvGrpSpPr>
          <p:grpSpPr>
            <a:xfrm>
              <a:off x="167108" y="958350"/>
              <a:ext cx="8977293" cy="3991800"/>
              <a:chOff x="167100" y="958350"/>
              <a:chExt cx="7876200" cy="3991800"/>
            </a:xfrm>
          </p:grpSpPr>
          <p:sp>
            <p:nvSpPr>
              <p:cNvPr id="632" name="Google Shape;632;p53"/>
              <p:cNvSpPr/>
              <p:nvPr/>
            </p:nvSpPr>
            <p:spPr>
              <a:xfrm>
                <a:off x="167100" y="958350"/>
                <a:ext cx="7876200" cy="3991800"/>
              </a:xfrm>
              <a:prstGeom prst="roundRect">
                <a:avLst>
                  <a:gd fmla="val 16667" name="adj"/>
                </a:avLst>
              </a:prstGeom>
              <a:solidFill>
                <a:srgbClr val="130168"/>
              </a:solidFill>
              <a:ln cap="flat" cmpd="sng" w="9525">
                <a:solidFill>
                  <a:srgbClr val="13016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53"/>
              <p:cNvSpPr/>
              <p:nvPr/>
            </p:nvSpPr>
            <p:spPr>
              <a:xfrm>
                <a:off x="769750" y="958350"/>
                <a:ext cx="6623100" cy="399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53"/>
              <p:cNvSpPr/>
              <p:nvPr/>
            </p:nvSpPr>
            <p:spPr>
              <a:xfrm>
                <a:off x="1741175" y="958350"/>
                <a:ext cx="6302100" cy="39918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635" name="Google Shape;635;p53"/>
            <p:cNvCxnSpPr/>
            <p:nvPr/>
          </p:nvCxnSpPr>
          <p:spPr>
            <a:xfrm>
              <a:off x="769800" y="2239100"/>
              <a:ext cx="8367600" cy="0"/>
            </a:xfrm>
            <a:prstGeom prst="straightConnector1">
              <a:avLst/>
            </a:prstGeom>
            <a:noFill/>
            <a:ln cap="flat" cmpd="sng" w="9525">
              <a:solidFill>
                <a:srgbClr val="130168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636" name="Google Shape;636;p53"/>
          <p:cNvSpPr txBox="1"/>
          <p:nvPr/>
        </p:nvSpPr>
        <p:spPr>
          <a:xfrm rot="-5400000">
            <a:off x="347525" y="1433822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CLIENT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37" name="Google Shape;637;p53"/>
          <p:cNvSpPr txBox="1"/>
          <p:nvPr/>
        </p:nvSpPr>
        <p:spPr>
          <a:xfrm rot="-5400000">
            <a:off x="-220075" y="3424600"/>
            <a:ext cx="247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HEALTHCARE PROVIDER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38" name="Google Shape;638;p53"/>
          <p:cNvSpPr txBox="1"/>
          <p:nvPr/>
        </p:nvSpPr>
        <p:spPr>
          <a:xfrm rot="-5400000">
            <a:off x="-354725" y="2754150"/>
            <a:ext cx="175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WORKFLOW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4"/>
          <p:cNvSpPr/>
          <p:nvPr/>
        </p:nvSpPr>
        <p:spPr>
          <a:xfrm flipH="1">
            <a:off x="-1192" y="175775"/>
            <a:ext cx="68400" cy="708000"/>
          </a:xfrm>
          <a:prstGeom prst="rect">
            <a:avLst/>
          </a:prstGeom>
          <a:solidFill>
            <a:srgbClr val="FEAF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4"/>
          <p:cNvSpPr txBox="1"/>
          <p:nvPr/>
        </p:nvSpPr>
        <p:spPr>
          <a:xfrm>
            <a:off x="265500" y="218525"/>
            <a:ext cx="8408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Background - 3 lanes</a:t>
            </a:r>
            <a:endParaRPr sz="2800"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45" name="Google Shape;645;p54"/>
          <p:cNvSpPr/>
          <p:nvPr/>
        </p:nvSpPr>
        <p:spPr>
          <a:xfrm>
            <a:off x="4798500" y="143975"/>
            <a:ext cx="4041900" cy="7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301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0168"/>
                </a:solidFill>
                <a:latin typeface="Work Sans"/>
                <a:ea typeface="Work Sans"/>
                <a:cs typeface="Work Sans"/>
                <a:sym typeface="Work Sans"/>
              </a:rPr>
              <a:t>Use these backgrounds to create the outline for our own DIIG WFs</a:t>
            </a:r>
            <a:endParaRPr>
              <a:solidFill>
                <a:srgbClr val="13016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646" name="Google Shape;646;p54"/>
          <p:cNvGrpSpPr/>
          <p:nvPr/>
        </p:nvGrpSpPr>
        <p:grpSpPr>
          <a:xfrm>
            <a:off x="176719" y="958350"/>
            <a:ext cx="8790556" cy="3991800"/>
            <a:chOff x="179444" y="878150"/>
            <a:chExt cx="8790556" cy="3991800"/>
          </a:xfrm>
        </p:grpSpPr>
        <p:grpSp>
          <p:nvGrpSpPr>
            <p:cNvPr id="647" name="Google Shape;647;p54"/>
            <p:cNvGrpSpPr/>
            <p:nvPr/>
          </p:nvGrpSpPr>
          <p:grpSpPr>
            <a:xfrm>
              <a:off x="179444" y="878150"/>
              <a:ext cx="8785113" cy="3991800"/>
              <a:chOff x="167100" y="958350"/>
              <a:chExt cx="7876200" cy="3991800"/>
            </a:xfrm>
          </p:grpSpPr>
          <p:sp>
            <p:nvSpPr>
              <p:cNvPr id="648" name="Google Shape;648;p54"/>
              <p:cNvSpPr/>
              <p:nvPr/>
            </p:nvSpPr>
            <p:spPr>
              <a:xfrm>
                <a:off x="167100" y="958350"/>
                <a:ext cx="7876200" cy="3991800"/>
              </a:xfrm>
              <a:prstGeom prst="roundRect">
                <a:avLst>
                  <a:gd fmla="val 16667" name="adj"/>
                </a:avLst>
              </a:prstGeom>
              <a:solidFill>
                <a:srgbClr val="130168"/>
              </a:solidFill>
              <a:ln cap="flat" cmpd="sng" w="9525">
                <a:solidFill>
                  <a:srgbClr val="13016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54"/>
              <p:cNvSpPr/>
              <p:nvPr/>
            </p:nvSpPr>
            <p:spPr>
              <a:xfrm>
                <a:off x="769750" y="958350"/>
                <a:ext cx="6623100" cy="399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54"/>
              <p:cNvSpPr/>
              <p:nvPr/>
            </p:nvSpPr>
            <p:spPr>
              <a:xfrm>
                <a:off x="1741175" y="958350"/>
                <a:ext cx="6302100" cy="39918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651" name="Google Shape;651;p54"/>
            <p:cNvCxnSpPr/>
            <p:nvPr/>
          </p:nvCxnSpPr>
          <p:spPr>
            <a:xfrm>
              <a:off x="769800" y="2239100"/>
              <a:ext cx="8200200" cy="4200"/>
            </a:xfrm>
            <a:prstGeom prst="straightConnector1">
              <a:avLst/>
            </a:prstGeom>
            <a:noFill/>
            <a:ln cap="flat" cmpd="sng" w="9525">
              <a:solidFill>
                <a:srgbClr val="130168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652" name="Google Shape;652;p54"/>
            <p:cNvCxnSpPr/>
            <p:nvPr/>
          </p:nvCxnSpPr>
          <p:spPr>
            <a:xfrm>
              <a:off x="769800" y="3574400"/>
              <a:ext cx="8194200" cy="0"/>
            </a:xfrm>
            <a:prstGeom prst="straightConnector1">
              <a:avLst/>
            </a:prstGeom>
            <a:noFill/>
            <a:ln cap="flat" cmpd="sng" w="9525">
              <a:solidFill>
                <a:srgbClr val="130168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653" name="Google Shape;653;p54"/>
          <p:cNvSpPr txBox="1"/>
          <p:nvPr/>
        </p:nvSpPr>
        <p:spPr>
          <a:xfrm rot="-5400000">
            <a:off x="347525" y="1433822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C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54" name="Google Shape;654;p54"/>
          <p:cNvSpPr txBox="1"/>
          <p:nvPr/>
        </p:nvSpPr>
        <p:spPr>
          <a:xfrm rot="-5400000">
            <a:off x="642275" y="2618700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B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55" name="Google Shape;655;p54"/>
          <p:cNvSpPr txBox="1"/>
          <p:nvPr/>
        </p:nvSpPr>
        <p:spPr>
          <a:xfrm rot="-5400000">
            <a:off x="479375" y="4070950"/>
            <a:ext cx="10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A7D"/>
                </a:solidFill>
                <a:latin typeface="Work Sans"/>
                <a:ea typeface="Work Sans"/>
                <a:cs typeface="Work Sans"/>
                <a:sym typeface="Work Sans"/>
              </a:rPr>
              <a:t>A</a:t>
            </a:r>
            <a:endParaRPr>
              <a:solidFill>
                <a:srgbClr val="5F6A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56" name="Google Shape;656;p54"/>
          <p:cNvSpPr txBox="1"/>
          <p:nvPr/>
        </p:nvSpPr>
        <p:spPr>
          <a:xfrm rot="-5400000">
            <a:off x="-354725" y="2754150"/>
            <a:ext cx="175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WORKFLOW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5F6A7D"/>
      </a:dk1>
      <a:lt1>
        <a:srgbClr val="FFFFFF"/>
      </a:lt1>
      <a:dk2>
        <a:srgbClr val="16006D"/>
      </a:dk2>
      <a:lt2>
        <a:srgbClr val="5D70D2"/>
      </a:lt2>
      <a:accent1>
        <a:srgbClr val="3843D0"/>
      </a:accent1>
      <a:accent2>
        <a:srgbClr val="FEAE31"/>
      </a:accent2>
      <a:accent3>
        <a:srgbClr val="E44434"/>
      </a:accent3>
      <a:accent4>
        <a:srgbClr val="8EA1FF"/>
      </a:accent4>
      <a:accent5>
        <a:srgbClr val="FAFAFA"/>
      </a:accent5>
      <a:accent6>
        <a:srgbClr val="1B998B"/>
      </a:accent6>
      <a:hlink>
        <a:srgbClr val="3843D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646464"/>
      </a:dk1>
      <a:lt1>
        <a:srgbClr val="FFFFFF"/>
      </a:lt1>
      <a:dk2>
        <a:srgbClr val="F58220"/>
      </a:dk2>
      <a:lt2>
        <a:srgbClr val="00BDC5"/>
      </a:lt2>
      <a:accent1>
        <a:srgbClr val="004EBC"/>
      </a:accent1>
      <a:accent2>
        <a:srgbClr val="9060C8"/>
      </a:accent2>
      <a:accent3>
        <a:srgbClr val="47B700"/>
      </a:accent3>
      <a:accent4>
        <a:srgbClr val="E53E30"/>
      </a:accent4>
      <a:accent5>
        <a:srgbClr val="F2B32A"/>
      </a:accent5>
      <a:accent6>
        <a:srgbClr val="000000"/>
      </a:accent6>
      <a:hlink>
        <a:srgbClr val="F382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